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4" r:id="rId4"/>
  </p:sldMasterIdLst>
  <p:notesMasterIdLst>
    <p:notesMasterId r:id="rId24"/>
  </p:notesMasterIdLst>
  <p:sldIdLst>
    <p:sldId id="256" r:id="rId5"/>
    <p:sldId id="262" r:id="rId6"/>
    <p:sldId id="263" r:id="rId7"/>
    <p:sldId id="281" r:id="rId8"/>
    <p:sldId id="277" r:id="rId9"/>
    <p:sldId id="264" r:id="rId10"/>
    <p:sldId id="257" r:id="rId11"/>
    <p:sldId id="265" r:id="rId12"/>
    <p:sldId id="278" r:id="rId13"/>
    <p:sldId id="272" r:id="rId14"/>
    <p:sldId id="258" r:id="rId15"/>
    <p:sldId id="259" r:id="rId16"/>
    <p:sldId id="266" r:id="rId17"/>
    <p:sldId id="275" r:id="rId18"/>
    <p:sldId id="261" r:id="rId19"/>
    <p:sldId id="274" r:id="rId20"/>
    <p:sldId id="268" r:id="rId21"/>
    <p:sldId id="271" r:id="rId22"/>
    <p:sldId id="269" r:id="rId2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onica Muhammad" initials="MM" lastIdx="16" clrIdx="0"/>
  <p:cmAuthor id="2" name="Ron Stith" initials="RS" lastIdx="7" clrIdx="1">
    <p:extLst>
      <p:ext uri="{19B8F6BF-5375-455C-9EA6-DF929625EA0E}">
        <p15:presenceInfo xmlns:p15="http://schemas.microsoft.com/office/powerpoint/2012/main" userId="S-1-5-21-1590298794-1965124138-1850560833-21687" providerId="AD"/>
      </p:ext>
    </p:extLst>
  </p:cmAuthor>
  <p:cmAuthor id="3" name="Ronald Stith" initials="RS" lastIdx="12" clrIdx="2">
    <p:extLst>
      <p:ext uri="{19B8F6BF-5375-455C-9EA6-DF929625EA0E}">
        <p15:presenceInfo xmlns:p15="http://schemas.microsoft.com/office/powerpoint/2012/main" userId="243b36084035abb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A50021"/>
    <a:srgbClr val="CC0000"/>
    <a:srgbClr val="E6E6E6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31" autoAdjust="0"/>
    <p:restoredTop sz="94660"/>
  </p:normalViewPr>
  <p:slideViewPr>
    <p:cSldViewPr>
      <p:cViewPr varScale="1">
        <p:scale>
          <a:sx n="68" d="100"/>
          <a:sy n="68" d="100"/>
        </p:scale>
        <p:origin x="129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EBC97F-6119-4C7E-9779-B8DDF0BBFF01}" type="datetimeFigureOut">
              <a:rPr lang="en-US" smtClean="0"/>
              <a:t>2/26/2021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E762F5-EA1C-40DF-A166-521F7C737C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8298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E762F5-EA1C-40DF-A166-521F7C737C0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2163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>
            <a:extLst>
              <a:ext uri="{FF2B5EF4-FFF2-40B4-BE49-F238E27FC236}">
                <a16:creationId xmlns:a16="http://schemas.microsoft.com/office/drawing/2014/main" id="{FF2EDBC8-1188-4CC3-A633-7D7802D5CFD1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5" name="Rectangle 20">
            <a:extLst>
              <a:ext uri="{FF2B5EF4-FFF2-40B4-BE49-F238E27FC236}">
                <a16:creationId xmlns:a16="http://schemas.microsoft.com/office/drawing/2014/main" id="{F8DF5C97-1A85-45A1-B2D6-351328CB018E}"/>
              </a:ext>
            </a:extLst>
          </p:cNvPr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6" name="Rectangle 21">
            <a:extLst>
              <a:ext uri="{FF2B5EF4-FFF2-40B4-BE49-F238E27FC236}">
                <a16:creationId xmlns:a16="http://schemas.microsoft.com/office/drawing/2014/main" id="{7D59EEB2-7245-471C-B8B3-5AF46AAE8706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7" name="Rectangle 23">
            <a:extLst>
              <a:ext uri="{FF2B5EF4-FFF2-40B4-BE49-F238E27FC236}">
                <a16:creationId xmlns:a16="http://schemas.microsoft.com/office/drawing/2014/main" id="{C9AEC76D-764A-408D-9502-B6E5EE3D356A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1E74AB9-85A2-421E-959F-792F20A925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1" name="Straight Connector 10">
            <a:extLst>
              <a:ext uri="{FF2B5EF4-FFF2-40B4-BE49-F238E27FC236}">
                <a16:creationId xmlns:a16="http://schemas.microsoft.com/office/drawing/2014/main" id="{38F459B0-07CA-47BF-94E4-C0C80ECFB09D}"/>
              </a:ext>
            </a:extLst>
          </p:cNvPr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EF79CD8-D4FE-43FC-8B59-16D612E8CA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DE6505A6-F3A6-41E6-811B-8A75A3993F91}"/>
              </a:ext>
            </a:extLst>
          </p:cNvPr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C316B015-E112-43A7-9D5D-143AF141B0CA}"/>
              </a:ext>
            </a:extLst>
          </p:cNvPr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" name="Date Placeholder 27">
            <a:extLst>
              <a:ext uri="{FF2B5EF4-FFF2-40B4-BE49-F238E27FC236}">
                <a16:creationId xmlns:a16="http://schemas.microsoft.com/office/drawing/2014/main" id="{F9141DCC-1936-4FD4-8A87-1A5F579662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F5BF5D-8273-4F20-956E-D0CCBA0C03F6}" type="datetimeFigureOut">
              <a:rPr lang="en-US"/>
              <a:pPr>
                <a:defRPr/>
              </a:pPr>
              <a:t>2/26/2021</a:t>
            </a:fld>
            <a:endParaRPr lang="en-US"/>
          </a:p>
        </p:txBody>
      </p:sp>
      <p:sp>
        <p:nvSpPr>
          <p:cNvPr id="16" name="Footer Placeholder 16">
            <a:extLst>
              <a:ext uri="{FF2B5EF4-FFF2-40B4-BE49-F238E27FC236}">
                <a16:creationId xmlns:a16="http://schemas.microsoft.com/office/drawing/2014/main" id="{D6ABC3CC-673C-4EB3-838F-E173F7C3E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28">
            <a:extLst>
              <a:ext uri="{FF2B5EF4-FFF2-40B4-BE49-F238E27FC236}">
                <a16:creationId xmlns:a16="http://schemas.microsoft.com/office/drawing/2014/main" id="{5494B8D8-21CE-4963-A2B6-B6CCCE4A8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4BB18B31-56A6-4B0F-95A4-863A7A16460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96811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FEC243-2B81-41CF-9F9B-245515B4A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4FCE0-FD9D-4EC0-9B3A-704BA6CEF72B}" type="datetimeFigureOut">
              <a:rPr lang="en-US"/>
              <a:pPr>
                <a:defRPr/>
              </a:pPr>
              <a:t>2/26/2021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58B3F6-1CB5-4483-BBD4-FA75C833A6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C1DE7B-29B2-4579-A3E1-C106523B0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456C99-C26C-4CE7-8FE8-8C0F772880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31829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>
            <a:extLst>
              <a:ext uri="{FF2B5EF4-FFF2-40B4-BE49-F238E27FC236}">
                <a16:creationId xmlns:a16="http://schemas.microsoft.com/office/drawing/2014/main" id="{DF2268D8-9EAC-4947-87BC-B52168682C6C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5" name="Rectangle 20">
            <a:extLst>
              <a:ext uri="{FF2B5EF4-FFF2-40B4-BE49-F238E27FC236}">
                <a16:creationId xmlns:a16="http://schemas.microsoft.com/office/drawing/2014/main" id="{2F98D947-7DD1-4F7C-8560-B14919066248}"/>
              </a:ext>
            </a:extLst>
          </p:cNvPr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6" name="Rectangle 21">
            <a:extLst>
              <a:ext uri="{FF2B5EF4-FFF2-40B4-BE49-F238E27FC236}">
                <a16:creationId xmlns:a16="http://schemas.microsoft.com/office/drawing/2014/main" id="{1EE3B248-EB8D-4686-8352-63C3F9208F6E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7" name="Rectangle 23">
            <a:extLst>
              <a:ext uri="{FF2B5EF4-FFF2-40B4-BE49-F238E27FC236}">
                <a16:creationId xmlns:a16="http://schemas.microsoft.com/office/drawing/2014/main" id="{FEC117F0-D87B-4551-AFC2-6F1B51F2BBB1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1BA97AE-0FE1-4F2A-8714-5594B6BA08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DFA6E8D-4FDD-483D-BF52-A3FA2B260D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" name="Straight Connector 9">
            <a:extLst>
              <a:ext uri="{FF2B5EF4-FFF2-40B4-BE49-F238E27FC236}">
                <a16:creationId xmlns:a16="http://schemas.microsoft.com/office/drawing/2014/main" id="{F9B40A30-2A4D-4F3B-B240-391C0C4AE386}"/>
              </a:ext>
            </a:extLst>
          </p:cNvPr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F933DB0D-E43D-4F65-8E36-1BD3E2F61B7B}"/>
              </a:ext>
            </a:extLst>
          </p:cNvPr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27237E0-4A39-455C-AE38-6CBFA5345A47}"/>
              </a:ext>
            </a:extLst>
          </p:cNvPr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CCF5B987-3CED-4BCE-842B-5C15AADA6AB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60A4047C-CECA-4564-B253-37F482CBAFBC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39A9EAA3-11C1-40AA-837A-290A576C6D08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63D393-B3E4-4267-8F4F-5B6E2B6C99D2}" type="datetimeFigureOut">
              <a:rPr lang="en-US"/>
              <a:pPr>
                <a:defRPr/>
              </a:pPr>
              <a:t>2/26/2021</a:t>
            </a:fld>
            <a:endParaRPr lang="en-US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79E9F9E1-D23E-4B20-B5A7-8FD15B5DF987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757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E3CB77-42E8-4342-8975-7C4867D1B0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E95996-05FE-4173-BC37-D03AEEB328CA}" type="datetimeFigureOut">
              <a:rPr lang="en-US"/>
              <a:pPr>
                <a:defRPr/>
              </a:pPr>
              <a:t>2/26/2021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35A239-E241-4C9D-8A26-C400F4A11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C08972-CBEE-4E2F-AA3A-46160E40B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6993D758-6E9F-465A-BCCB-044074CD25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29575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>
            <a:extLst>
              <a:ext uri="{FF2B5EF4-FFF2-40B4-BE49-F238E27FC236}">
                <a16:creationId xmlns:a16="http://schemas.microsoft.com/office/drawing/2014/main" id="{C27847F5-33BE-4866-BF42-81F9E10F6EBE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5" name="Rectangle 20">
            <a:extLst>
              <a:ext uri="{FF2B5EF4-FFF2-40B4-BE49-F238E27FC236}">
                <a16:creationId xmlns:a16="http://schemas.microsoft.com/office/drawing/2014/main" id="{8DFD1337-5D2D-43C9-AA09-1AF481947753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6" name="Rectangle 21">
            <a:extLst>
              <a:ext uri="{FF2B5EF4-FFF2-40B4-BE49-F238E27FC236}">
                <a16:creationId xmlns:a16="http://schemas.microsoft.com/office/drawing/2014/main" id="{1042E90B-0FB2-4312-9673-49F5974DB46E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7" name="Rectangle 23">
            <a:extLst>
              <a:ext uri="{FF2B5EF4-FFF2-40B4-BE49-F238E27FC236}">
                <a16:creationId xmlns:a16="http://schemas.microsoft.com/office/drawing/2014/main" id="{B151A55C-9BC9-4DB7-A449-3EF4CCBC0434}"/>
              </a:ext>
            </a:extLst>
          </p:cNvPr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8" name="Rectangle 24">
            <a:extLst>
              <a:ext uri="{FF2B5EF4-FFF2-40B4-BE49-F238E27FC236}">
                <a16:creationId xmlns:a16="http://schemas.microsoft.com/office/drawing/2014/main" id="{C491461A-3F57-4116-9E9D-79C5100A95B5}"/>
              </a:ext>
            </a:extLst>
          </p:cNvPr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9" name="Rectangle 25">
            <a:extLst>
              <a:ext uri="{FF2B5EF4-FFF2-40B4-BE49-F238E27FC236}">
                <a16:creationId xmlns:a16="http://schemas.microsoft.com/office/drawing/2014/main" id="{043FEFE5-0AE6-4B86-A210-98A4489FB6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CDC3036-A7D7-4655-B2BA-125EDB216C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C48064A-3273-420A-9B85-8DA364B4A6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2" name="Straight Connector 11">
            <a:extLst>
              <a:ext uri="{FF2B5EF4-FFF2-40B4-BE49-F238E27FC236}">
                <a16:creationId xmlns:a16="http://schemas.microsoft.com/office/drawing/2014/main" id="{D06F9FCB-F078-4DDF-A210-D0DCC3A7D7B0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758F0AF2-BFB8-4857-9997-FDBBD7815F4D}"/>
              </a:ext>
            </a:extLst>
          </p:cNvPr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04D828B-2F97-45A6-BA57-B35AFBD462C0}"/>
              </a:ext>
            </a:extLst>
          </p:cNvPr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10786026-D988-41E7-91B3-57A5C45BD57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6252A738-5A2D-4A6B-A72D-740D58A0513D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50E9E8-5E5F-4E00-BC3D-7F9FF0168777}" type="datetimeFigureOut">
              <a:rPr lang="en-US"/>
              <a:pPr>
                <a:defRPr/>
              </a:pPr>
              <a:t>2/26/2021</a:t>
            </a:fld>
            <a:endParaRPr lang="en-US"/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F88A6581-3CE3-4FAF-913A-7D657C6ED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2757AD53-4776-443E-B5C5-45275FD11D4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370422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19">
            <a:extLst>
              <a:ext uri="{FF2B5EF4-FFF2-40B4-BE49-F238E27FC236}">
                <a16:creationId xmlns:a16="http://schemas.microsoft.com/office/drawing/2014/main" id="{93F160C2-BFDD-4584-BC65-B975AA1BBA7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50E016FA-871E-4CA0-B3B4-1F4E761C5EF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A4AEC5-7834-45B0-8956-4080E8A482F0}" type="datetimeFigureOut">
              <a:rPr lang="en-US"/>
              <a:pPr>
                <a:defRPr/>
              </a:pPr>
              <a:t>2/26/2021</a:t>
            </a:fld>
            <a:endParaRPr 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67849BD9-DB35-4EB2-BBCC-19097F080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EBA9A86F-D394-453B-8BAD-67CB1C0DF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0114B1-42C1-4990-8790-9C2848E881E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09954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19">
            <a:extLst>
              <a:ext uri="{FF2B5EF4-FFF2-40B4-BE49-F238E27FC236}">
                <a16:creationId xmlns:a16="http://schemas.microsoft.com/office/drawing/2014/main" id="{7648DCA1-8B78-4F2B-BC0F-C434382E7D9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20">
            <a:extLst>
              <a:ext uri="{FF2B5EF4-FFF2-40B4-BE49-F238E27FC236}">
                <a16:creationId xmlns:a16="http://schemas.microsoft.com/office/drawing/2014/main" id="{B4F89371-4AED-462A-821A-A268B015F3A0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9" name="Rectangle 21">
            <a:extLst>
              <a:ext uri="{FF2B5EF4-FFF2-40B4-BE49-F238E27FC236}">
                <a16:creationId xmlns:a16="http://schemas.microsoft.com/office/drawing/2014/main" id="{887AC1DE-0917-40BF-BCB1-F0146A1D004B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10" name="Rectangle 23">
            <a:extLst>
              <a:ext uri="{FF2B5EF4-FFF2-40B4-BE49-F238E27FC236}">
                <a16:creationId xmlns:a16="http://schemas.microsoft.com/office/drawing/2014/main" id="{37FED905-42CD-4A59-858C-8F8A9B072391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11" name="Rectangle 24">
            <a:extLst>
              <a:ext uri="{FF2B5EF4-FFF2-40B4-BE49-F238E27FC236}">
                <a16:creationId xmlns:a16="http://schemas.microsoft.com/office/drawing/2014/main" id="{BC349E51-1C40-4AF4-8EBC-0639396B1138}"/>
              </a:ext>
            </a:extLst>
          </p:cNvPr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8D3F2A5-5FEA-4EA7-AD75-33F0C34A8908}"/>
              </a:ext>
            </a:extLst>
          </p:cNvPr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38A54F4-A27A-4611-A115-64ABE0C189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4" name="Straight Connector 13">
            <a:extLst>
              <a:ext uri="{FF2B5EF4-FFF2-40B4-BE49-F238E27FC236}">
                <a16:creationId xmlns:a16="http://schemas.microsoft.com/office/drawing/2014/main" id="{FC961CDB-03AB-45A4-82CE-B032095B500C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B71A15F-8AA9-4115-9CB8-D0004CD0AF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21CFB939-948B-46AE-80B5-CA2C0087BD38}"/>
              </a:ext>
            </a:extLst>
          </p:cNvPr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D3EB8C2E-52E3-425F-B0DE-E8328F9EE747}"/>
              </a:ext>
            </a:extLst>
          </p:cNvPr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8" name="Date Placeholder 6">
            <a:extLst>
              <a:ext uri="{FF2B5EF4-FFF2-40B4-BE49-F238E27FC236}">
                <a16:creationId xmlns:a16="http://schemas.microsoft.com/office/drawing/2014/main" id="{AE568DB3-DC15-47C4-9A6B-1EBDC54CD0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B8BDDA-E806-4731-AE9D-01196AF6E198}" type="datetimeFigureOut">
              <a:rPr lang="en-US"/>
              <a:pPr>
                <a:defRPr/>
              </a:pPr>
              <a:t>2/26/2021</a:t>
            </a:fld>
            <a:endParaRPr lang="en-US"/>
          </a:p>
        </p:txBody>
      </p:sp>
      <p:sp>
        <p:nvSpPr>
          <p:cNvPr id="19" name="Footer Placeholder 7">
            <a:extLst>
              <a:ext uri="{FF2B5EF4-FFF2-40B4-BE49-F238E27FC236}">
                <a16:creationId xmlns:a16="http://schemas.microsoft.com/office/drawing/2014/main" id="{7D62B0A9-BA9D-444B-BCB3-9C7EF7E0B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" name="Slide Number Placeholder 8">
            <a:extLst>
              <a:ext uri="{FF2B5EF4-FFF2-40B4-BE49-F238E27FC236}">
                <a16:creationId xmlns:a16="http://schemas.microsoft.com/office/drawing/2014/main" id="{1D4B0F26-1231-4F66-9443-55E78D8E3E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92124EFA-2DE8-47C1-8B30-95FF7C4B851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88390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1953180-3F6B-4D2C-9BC9-5E4C2653B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20F060-BC92-4961-8263-506E0EA292E2}" type="datetimeFigureOut">
              <a:rPr lang="en-US"/>
              <a:pPr>
                <a:defRPr/>
              </a:pPr>
              <a:t>2/26/2021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D011BC-D9A4-43B2-9873-3A87BB37D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CC4FCB-F686-41DC-A0F1-F0289AEB0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7028BAE4-815A-4CF4-AD02-BADC2C99B60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5932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>
            <a:extLst>
              <a:ext uri="{FF2B5EF4-FFF2-40B4-BE49-F238E27FC236}">
                <a16:creationId xmlns:a16="http://schemas.microsoft.com/office/drawing/2014/main" id="{264A9136-E350-4965-8CAD-963F0D86744B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3" name="Rectangle 20">
            <a:extLst>
              <a:ext uri="{FF2B5EF4-FFF2-40B4-BE49-F238E27FC236}">
                <a16:creationId xmlns:a16="http://schemas.microsoft.com/office/drawing/2014/main" id="{75A3700E-CCAB-4037-83D9-98EFB00BAEA9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4" name="Rectangle 21">
            <a:extLst>
              <a:ext uri="{FF2B5EF4-FFF2-40B4-BE49-F238E27FC236}">
                <a16:creationId xmlns:a16="http://schemas.microsoft.com/office/drawing/2014/main" id="{13730AB7-E364-408D-ABF3-29F1B2200457}"/>
              </a:ext>
            </a:extLst>
          </p:cNvPr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5" name="Rectangle 23">
            <a:extLst>
              <a:ext uri="{FF2B5EF4-FFF2-40B4-BE49-F238E27FC236}">
                <a16:creationId xmlns:a16="http://schemas.microsoft.com/office/drawing/2014/main" id="{139388C7-4254-4390-80AD-18C6F0DDCBF4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AF2E1E9-62DF-4391-9631-E37C7A3F97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3E18D0B-394B-43BA-BFB4-D869142A91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8" name="Date Placeholder 1">
            <a:extLst>
              <a:ext uri="{FF2B5EF4-FFF2-40B4-BE49-F238E27FC236}">
                <a16:creationId xmlns:a16="http://schemas.microsoft.com/office/drawing/2014/main" id="{ED24BDA9-6169-4470-BC8E-306B05939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D5D65F-F642-4193-B7CE-335AE217789A}" type="datetimeFigureOut">
              <a:rPr lang="en-US"/>
              <a:pPr>
                <a:defRPr/>
              </a:pPr>
              <a:t>2/26/2021</a:t>
            </a:fld>
            <a:endParaRPr lang="en-US"/>
          </a:p>
        </p:txBody>
      </p:sp>
      <p:sp>
        <p:nvSpPr>
          <p:cNvPr id="9" name="Footer Placeholder 2">
            <a:extLst>
              <a:ext uri="{FF2B5EF4-FFF2-40B4-BE49-F238E27FC236}">
                <a16:creationId xmlns:a16="http://schemas.microsoft.com/office/drawing/2014/main" id="{DCAB2E18-1582-4429-85A4-E69C4C14DD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EE407655-9260-4DEE-BD82-7147B29E11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CE754F2-B289-4191-B060-64330084563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2037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A6AEA7BD-81E4-4730-8AC4-5ADCD4E0DA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6" name="Rectangle 20">
            <a:extLst>
              <a:ext uri="{FF2B5EF4-FFF2-40B4-BE49-F238E27FC236}">
                <a16:creationId xmlns:a16="http://schemas.microsoft.com/office/drawing/2014/main" id="{D7AFD827-7A4D-4080-82AF-B1D77DF27540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7" name="Rectangle 21">
            <a:extLst>
              <a:ext uri="{FF2B5EF4-FFF2-40B4-BE49-F238E27FC236}">
                <a16:creationId xmlns:a16="http://schemas.microsoft.com/office/drawing/2014/main" id="{06BA5082-A4D7-46BD-ADDE-CE5B45982339}"/>
              </a:ext>
            </a:extLst>
          </p:cNvPr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8" name="Rectangle 23">
            <a:extLst>
              <a:ext uri="{FF2B5EF4-FFF2-40B4-BE49-F238E27FC236}">
                <a16:creationId xmlns:a16="http://schemas.microsoft.com/office/drawing/2014/main" id="{8A0389FF-1932-49FD-BE73-17D8B306BC1C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9" name="Rectangle 24">
            <a:extLst>
              <a:ext uri="{FF2B5EF4-FFF2-40B4-BE49-F238E27FC236}">
                <a16:creationId xmlns:a16="http://schemas.microsoft.com/office/drawing/2014/main" id="{CE4C15B2-2762-4958-A1AB-5D54864AFF92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62B346C-1178-462D-AA50-40613F6ED47E}"/>
              </a:ext>
            </a:extLst>
          </p:cNvPr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A40E53A-A7AE-47DE-A3C2-6A517FE8F2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2" name="Straight Connector 11">
            <a:extLst>
              <a:ext uri="{FF2B5EF4-FFF2-40B4-BE49-F238E27FC236}">
                <a16:creationId xmlns:a16="http://schemas.microsoft.com/office/drawing/2014/main" id="{14051FF7-CBE9-4833-A69D-71ED9393E7D3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5BA2C985-8446-4B76-A8BE-F84184459D89}"/>
              </a:ext>
            </a:extLst>
          </p:cNvPr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086517EF-FC75-4173-B354-24E4C6CE86BD}"/>
              </a:ext>
            </a:extLst>
          </p:cNvPr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D0A3B89-C51D-4158-94A7-0BE0D9BBE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Slide Number Placeholder 6">
            <a:extLst>
              <a:ext uri="{FF2B5EF4-FFF2-40B4-BE49-F238E27FC236}">
                <a16:creationId xmlns:a16="http://schemas.microsoft.com/office/drawing/2014/main" id="{9FA28EA4-66C6-466A-B02B-FF3CCF82D37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C0A864CD-0A2E-4CFE-ADD6-989F55C49470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7" name="Date Placeholder 4">
            <a:extLst>
              <a:ext uri="{FF2B5EF4-FFF2-40B4-BE49-F238E27FC236}">
                <a16:creationId xmlns:a16="http://schemas.microsoft.com/office/drawing/2014/main" id="{D6DBDCA9-1E63-47E2-A607-A61B88990C61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905FE4-5FD0-44E6-9B47-02E7F1A84A90}" type="datetimeFigureOut">
              <a:rPr lang="en-US"/>
              <a:pPr>
                <a:defRPr/>
              </a:pPr>
              <a:t>2/26/2021</a:t>
            </a:fld>
            <a:endParaRPr lang="en-US"/>
          </a:p>
        </p:txBody>
      </p:sp>
      <p:sp>
        <p:nvSpPr>
          <p:cNvPr id="18" name="Footer Placeholder 5">
            <a:extLst>
              <a:ext uri="{FF2B5EF4-FFF2-40B4-BE49-F238E27FC236}">
                <a16:creationId xmlns:a16="http://schemas.microsoft.com/office/drawing/2014/main" id="{3AE6FB8C-9CF4-496B-B46A-DF255E0E83A2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495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>
            <a:extLst>
              <a:ext uri="{FF2B5EF4-FFF2-40B4-BE49-F238E27FC236}">
                <a16:creationId xmlns:a16="http://schemas.microsoft.com/office/drawing/2014/main" id="{0E726969-0DDD-4024-B4CD-455625B215D6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6" name="Rectangle 20">
            <a:extLst>
              <a:ext uri="{FF2B5EF4-FFF2-40B4-BE49-F238E27FC236}">
                <a16:creationId xmlns:a16="http://schemas.microsoft.com/office/drawing/2014/main" id="{2F9574EB-8A6D-4C6F-BA2A-B67E01CCFF88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7" name="Rectangle 21">
            <a:extLst>
              <a:ext uri="{FF2B5EF4-FFF2-40B4-BE49-F238E27FC236}">
                <a16:creationId xmlns:a16="http://schemas.microsoft.com/office/drawing/2014/main" id="{18C4654C-85EF-4CFF-BBB1-96470A580763}"/>
              </a:ext>
            </a:extLst>
          </p:cNvPr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8" name="Rectangle 23">
            <a:extLst>
              <a:ext uri="{FF2B5EF4-FFF2-40B4-BE49-F238E27FC236}">
                <a16:creationId xmlns:a16="http://schemas.microsoft.com/office/drawing/2014/main" id="{BAB5F980-946A-4898-9C85-766A18FD2398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9" name="Rectangle 24">
            <a:extLst>
              <a:ext uri="{FF2B5EF4-FFF2-40B4-BE49-F238E27FC236}">
                <a16:creationId xmlns:a16="http://schemas.microsoft.com/office/drawing/2014/main" id="{D74D77A3-42D3-492C-83A8-0F1F77245089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A66D8BD-DB7F-4C43-8D16-4E21EC723F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88D529E-D6B0-4B36-8D08-50EF6A4085A5}"/>
              </a:ext>
            </a:extLst>
          </p:cNvPr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38B8B2D-38C4-438C-95F6-37E30FD2B5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3C47C18C-E7A6-4F6D-951E-93152A9A40EC}"/>
              </a:ext>
            </a:extLst>
          </p:cNvPr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35FD4EB-59C1-4D75-B0B3-D05A8CEF2F9F}"/>
              </a:ext>
            </a:extLst>
          </p:cNvPr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2891929-E4C4-4B12-9394-35267D161A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Slide Number Placeholder 6">
            <a:extLst>
              <a:ext uri="{FF2B5EF4-FFF2-40B4-BE49-F238E27FC236}">
                <a16:creationId xmlns:a16="http://schemas.microsoft.com/office/drawing/2014/main" id="{8F46D850-DBD4-4C68-9DB7-5CBAF9A6431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81ABBB87-C1D3-4FC2-8315-194DB96F105A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7" name="Date Placeholder 4">
            <a:extLst>
              <a:ext uri="{FF2B5EF4-FFF2-40B4-BE49-F238E27FC236}">
                <a16:creationId xmlns:a16="http://schemas.microsoft.com/office/drawing/2014/main" id="{C621D8A3-2260-4266-AB19-B9653EBCBC0F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3B7265-470D-4E11-93C3-CE3E236B3A24}" type="datetimeFigureOut">
              <a:rPr lang="en-US"/>
              <a:pPr>
                <a:defRPr/>
              </a:pPr>
              <a:t>2/26/2021</a:t>
            </a:fld>
            <a:endParaRPr lang="en-US"/>
          </a:p>
        </p:txBody>
      </p:sp>
      <p:sp>
        <p:nvSpPr>
          <p:cNvPr id="18" name="Footer Placeholder 5">
            <a:extLst>
              <a:ext uri="{FF2B5EF4-FFF2-40B4-BE49-F238E27FC236}">
                <a16:creationId xmlns:a16="http://schemas.microsoft.com/office/drawing/2014/main" id="{6AFFDA9C-1E67-4D6C-AA92-DE1DED7CFCC4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468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6">
            <a:extLst>
              <a:ext uri="{FF2B5EF4-FFF2-40B4-BE49-F238E27FC236}">
                <a16:creationId xmlns:a16="http://schemas.microsoft.com/office/drawing/2014/main" id="{1B36DD85-D96E-4185-9CFD-E7090A4DC0E6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1027" name="Rectangle 15">
            <a:extLst>
              <a:ext uri="{FF2B5EF4-FFF2-40B4-BE49-F238E27FC236}">
                <a16:creationId xmlns:a16="http://schemas.microsoft.com/office/drawing/2014/main" id="{014D842C-64F7-46E3-9DB4-B39B6A11D3C6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1028" name="Rectangle 17">
            <a:extLst>
              <a:ext uri="{FF2B5EF4-FFF2-40B4-BE49-F238E27FC236}">
                <a16:creationId xmlns:a16="http://schemas.microsoft.com/office/drawing/2014/main" id="{FCACF558-FE22-445D-8BEE-4FC35967871A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1029" name="Rectangle 18">
            <a:extLst>
              <a:ext uri="{FF2B5EF4-FFF2-40B4-BE49-F238E27FC236}">
                <a16:creationId xmlns:a16="http://schemas.microsoft.com/office/drawing/2014/main" id="{AFDDBEFE-B6B7-4B82-A96D-21D9DEC697B1}"/>
              </a:ext>
            </a:extLst>
          </p:cNvPr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B4275CC-56C8-4A9D-8FB6-D62BF57296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4" name="Date Placeholder 13">
            <a:extLst>
              <a:ext uri="{FF2B5EF4-FFF2-40B4-BE49-F238E27FC236}">
                <a16:creationId xmlns:a16="http://schemas.microsoft.com/office/drawing/2014/main" id="{0FD6D260-72B6-4F55-BC86-5D001F0378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  <a:latin typeface="Arial" charset="0"/>
              </a:defRPr>
            </a:lvl1pPr>
          </a:lstStyle>
          <a:p>
            <a:pPr>
              <a:defRPr/>
            </a:pPr>
            <a:fld id="{E9724D1C-550D-4717-9087-EAAC98A29168}" type="datetimeFigureOut">
              <a:rPr lang="en-US"/>
              <a:pPr>
                <a:defRPr/>
              </a:pPr>
              <a:t>2/26/2021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2F91286-E8D4-42AD-A0D4-266A8C7E43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3E48FB2-C551-4E2E-AB31-51A997F68B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" name="Straight Connector 9">
            <a:extLst>
              <a:ext uri="{FF2B5EF4-FFF2-40B4-BE49-F238E27FC236}">
                <a16:creationId xmlns:a16="http://schemas.microsoft.com/office/drawing/2014/main" id="{AFD61E08-D3B7-4A9D-9994-52893C0FBFD0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54DAEB0B-22D8-4421-80C2-536D66DE58C2}"/>
              </a:ext>
            </a:extLst>
          </p:cNvPr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72F1B607-0145-4D9A-AB80-5A1FD2F0F995}"/>
              </a:ext>
            </a:extLst>
          </p:cNvPr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3" name="Slide Number Placeholder 22">
            <a:extLst>
              <a:ext uri="{FF2B5EF4-FFF2-40B4-BE49-F238E27FC236}">
                <a16:creationId xmlns:a16="http://schemas.microsoft.com/office/drawing/2014/main" id="{863C6BEE-4ABA-4DEE-8650-17AC3E3971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rmAutofit/>
          </a:bodyPr>
          <a:lstStyle>
            <a:lvl1pPr algn="ctr" eaLnBrk="1" hangingPunct="1">
              <a:defRPr sz="1600">
                <a:solidFill>
                  <a:srgbClr val="7B9899"/>
                </a:solidFill>
              </a:defRPr>
            </a:lvl1pPr>
          </a:lstStyle>
          <a:p>
            <a:fld id="{72F26EAD-FD57-455C-A7B9-879739EB0E4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8" name="Title Placeholder 21">
            <a:extLst>
              <a:ext uri="{FF2B5EF4-FFF2-40B4-BE49-F238E27FC236}">
                <a16:creationId xmlns:a16="http://schemas.microsoft.com/office/drawing/2014/main" id="{DE2B4FF8-1645-4D92-AA38-F14E5293650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39" name="Text Placeholder 12">
            <a:extLst>
              <a:ext uri="{FF2B5EF4-FFF2-40B4-BE49-F238E27FC236}">
                <a16:creationId xmlns:a16="http://schemas.microsoft.com/office/drawing/2014/main" id="{D5337D49-E96A-47A4-B467-B153D60532A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7" r:id="rId1"/>
    <p:sldLayoutId id="2147484008" r:id="rId2"/>
    <p:sldLayoutId id="2147484009" r:id="rId3"/>
    <p:sldLayoutId id="2147484010" r:id="rId4"/>
    <p:sldLayoutId id="2147484011" r:id="rId5"/>
    <p:sldLayoutId id="2147484012" r:id="rId6"/>
    <p:sldLayoutId id="2147484013" r:id="rId7"/>
    <p:sldLayoutId id="2147484014" r:id="rId8"/>
    <p:sldLayoutId id="2147484015" r:id="rId9"/>
    <p:sldLayoutId id="2147484016" r:id="rId10"/>
    <p:sldLayoutId id="214748401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anose="02040502050405020303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anose="02040502050405020303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anose="02040502050405020303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anose="02040502050405020303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anose="02040502050405020303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anose="02040502050405020303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anose="02040502050405020303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anose="02040502050405020303" pitchFamily="18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anose="05020102010507070707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anose="05000000000000000000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rts.gov/grants/manage-your-award" TargetMode="External"/><Relationship Id="rId2" Type="http://schemas.openxmlformats.org/officeDocument/2006/relationships/hyperlink" Target="https://www.ecfr.gov/cgi-bin/text-idx?tpl=/ecfrbrowse/Title02/2cfr200_main_02.tp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arts.gov/oi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ubtitle 2">
            <a:extLst>
              <a:ext uri="{FF2B5EF4-FFF2-40B4-BE49-F238E27FC236}">
                <a16:creationId xmlns:a16="http://schemas.microsoft.com/office/drawing/2014/main" id="{2325E718-FD0A-44B3-886B-41916B6EE5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3429000"/>
            <a:ext cx="7620000" cy="1752600"/>
          </a:xfrm>
        </p:spPr>
        <p:txBody>
          <a:bodyPr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sz="3600" dirty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3600" dirty="0">
                <a:solidFill>
                  <a:schemeClr val="tx1"/>
                </a:solidFill>
              </a:rPr>
              <a:t>Office of Inspector General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3600" dirty="0">
                <a:solidFill>
                  <a:schemeClr val="tx1"/>
                </a:solidFill>
              </a:rPr>
              <a:t>(OIG)</a:t>
            </a:r>
          </a:p>
        </p:txBody>
      </p:sp>
      <p:sp>
        <p:nvSpPr>
          <p:cNvPr id="13315" name="Title 1">
            <a:extLst>
              <a:ext uri="{FF2B5EF4-FFF2-40B4-BE49-F238E27FC236}">
                <a16:creationId xmlns:a16="http://schemas.microsoft.com/office/drawing/2014/main" id="{194B1A9A-553B-4D4F-9934-F23A541400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7192" y="381000"/>
            <a:ext cx="8181008" cy="1752600"/>
          </a:xfrm>
        </p:spPr>
        <p:txBody>
          <a:bodyPr/>
          <a:lstStyle/>
          <a:p>
            <a:pPr eaLnBrk="1" hangingPunct="1"/>
            <a:r>
              <a:rPr lang="en-US" altLang="en-US" dirty="0"/>
              <a:t>National Endowment </a:t>
            </a:r>
            <a:br>
              <a:rPr lang="en-US" altLang="en-US" dirty="0"/>
            </a:br>
            <a:r>
              <a:rPr lang="en-US" altLang="en-US" dirty="0"/>
              <a:t>for the Arts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AA5E6B-13DC-447C-AE7C-A1EB5B9B75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Office of Inspector General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623056-F969-466D-BE1A-DF00FFC86868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46634" y="1371600"/>
            <a:ext cx="8503920" cy="4797552"/>
          </a:xfrm>
        </p:spPr>
        <p:txBody>
          <a:bodyPr/>
          <a:lstStyle/>
          <a:p>
            <a:pPr marL="0" indent="0" algn="ctr" eaLnBrk="1" fontAlgn="auto" hangingPunct="1">
              <a:spcAft>
                <a:spcPts val="0"/>
              </a:spcAft>
              <a:buNone/>
              <a:defRPr/>
            </a:pPr>
            <a:r>
              <a:rPr lang="en-US" b="1" dirty="0"/>
              <a:t>Planning Phase Steps </a:t>
            </a:r>
            <a:r>
              <a:rPr lang="en-US" sz="2400" dirty="0"/>
              <a:t>(continued)</a:t>
            </a:r>
          </a:p>
          <a:p>
            <a:pPr marL="0" indent="0" algn="ctr" eaLnBrk="1" fontAlgn="auto" hangingPunct="1">
              <a:spcAft>
                <a:spcPts val="0"/>
              </a:spcAft>
              <a:buNone/>
              <a:defRPr/>
            </a:pPr>
            <a:endParaRPr lang="en-US" sz="2400" dirty="0"/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Char char=""/>
              <a:defRPr/>
            </a:pPr>
            <a:endParaRPr lang="en-US" sz="800" dirty="0"/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en-US" sz="2200" dirty="0"/>
              <a:t>Reconcile Costs</a:t>
            </a:r>
          </a:p>
          <a:p>
            <a:pPr marL="548958" lvl="1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en-US" sz="1700" dirty="0"/>
              <a:t>Ensuring general ledgers and expenditure reports match the FFRs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en-US" sz="2200" dirty="0"/>
              <a:t>Document Internal Controls</a:t>
            </a:r>
          </a:p>
          <a:p>
            <a:pPr marL="548958" lvl="1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en-US" sz="1700" dirty="0"/>
              <a:t>Gathering,  reviewing and documenting organizational policies and procedures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en-US" sz="2200" dirty="0"/>
              <a:t>Assess Risk</a:t>
            </a:r>
          </a:p>
          <a:p>
            <a:pPr marL="548958" lvl="1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en-US" sz="1700" dirty="0"/>
              <a:t>Identifying and documenting any areas of risk</a:t>
            </a:r>
            <a:endParaRPr lang="en-US" sz="1700" dirty="0">
              <a:highlight>
                <a:srgbClr val="FFFF00"/>
              </a:highlight>
            </a:endParaRP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en-US" sz="2200" dirty="0"/>
              <a:t>Select financial transactions and sub-recipients for testing</a:t>
            </a:r>
          </a:p>
          <a:p>
            <a:pPr marL="274638" lvl="1" indent="0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17385081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>
            <a:extLst>
              <a:ext uri="{FF2B5EF4-FFF2-40B4-BE49-F238E27FC236}">
                <a16:creationId xmlns:a16="http://schemas.microsoft.com/office/drawing/2014/main" id="{A1E48E41-D392-44AE-AB8C-A41157A1BB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solidFill>
                  <a:srgbClr val="7B9899"/>
                </a:solidFill>
              </a:rPr>
              <a:t>Office of Inspector General</a:t>
            </a:r>
          </a:p>
        </p:txBody>
      </p:sp>
      <p:sp>
        <p:nvSpPr>
          <p:cNvPr id="19459" name="Content Placeholder 2">
            <a:extLst>
              <a:ext uri="{FF2B5EF4-FFF2-40B4-BE49-F238E27FC236}">
                <a16:creationId xmlns:a16="http://schemas.microsoft.com/office/drawing/2014/main" id="{ABCB68FF-F531-45C7-B054-259A64EBD3AB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en-US" altLang="en-US" b="1" dirty="0"/>
              <a:t>Fieldwork Phase</a:t>
            </a:r>
          </a:p>
          <a:p>
            <a:pPr marL="0" indent="0" eaLnBrk="1" hangingPunct="1">
              <a:buNone/>
            </a:pPr>
            <a:endParaRPr lang="en-US" altLang="en-US" sz="800" dirty="0">
              <a:solidFill>
                <a:srgbClr val="7B9899"/>
              </a:solidFill>
            </a:endParaRPr>
          </a:p>
          <a:p>
            <a:pPr marL="0" indent="0" eaLnBrk="1" hangingPunct="1">
              <a:buNone/>
            </a:pPr>
            <a:endParaRPr lang="en-US" altLang="en-US" sz="800" dirty="0">
              <a:solidFill>
                <a:srgbClr val="7B9899"/>
              </a:solidFill>
            </a:endParaRPr>
          </a:p>
          <a:p>
            <a:pPr marL="0" indent="0" eaLnBrk="1" hangingPunct="1">
              <a:buNone/>
            </a:pPr>
            <a:endParaRPr lang="en-US" altLang="en-US" sz="800" dirty="0">
              <a:solidFill>
                <a:srgbClr val="7B9899"/>
              </a:solidFill>
            </a:endParaRPr>
          </a:p>
          <a:p>
            <a:pPr marL="0" indent="0" eaLnBrk="1" hangingPunct="1">
              <a:buNone/>
            </a:pPr>
            <a:r>
              <a:rPr lang="en-US" altLang="en-US" sz="2400" b="1" dirty="0">
                <a:solidFill>
                  <a:srgbClr val="7B9899"/>
                </a:solidFill>
              </a:rPr>
              <a:t>Work performed virtually or at the awardee’s site:</a:t>
            </a:r>
          </a:p>
          <a:p>
            <a:pPr eaLnBrk="1" hangingPunct="1"/>
            <a:r>
              <a:rPr lang="en-US" altLang="en-US" sz="2200" dirty="0"/>
              <a:t>Conduct entrance conference to explain audit scope and objective and answer any questions about the audit process</a:t>
            </a:r>
          </a:p>
          <a:p>
            <a:pPr eaLnBrk="1" hangingPunct="1"/>
            <a:r>
              <a:rPr lang="en-US" altLang="en-US" sz="2200" dirty="0"/>
              <a:t>Test controls in place to ensure accuracy of cost reasonableness, accuracy, allocability, and allowability</a:t>
            </a:r>
          </a:p>
          <a:p>
            <a:pPr eaLnBrk="1" hangingPunct="1"/>
            <a:r>
              <a:rPr lang="en-US" altLang="en-US" sz="2200" dirty="0"/>
              <a:t>Test costs transactions</a:t>
            </a:r>
          </a:p>
          <a:p>
            <a:pPr eaLnBrk="1" hangingPunct="1"/>
            <a:r>
              <a:rPr lang="en-US" altLang="en-US" sz="2200" dirty="0"/>
              <a:t>Test sub-recipient monitoring</a:t>
            </a:r>
          </a:p>
          <a:p>
            <a:pPr eaLnBrk="1" hangingPunct="1"/>
            <a:endParaRPr lang="en-US" altLang="en-US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>
            <a:extLst>
              <a:ext uri="{FF2B5EF4-FFF2-40B4-BE49-F238E27FC236}">
                <a16:creationId xmlns:a16="http://schemas.microsoft.com/office/drawing/2014/main" id="{03C660D9-97BE-4E6D-8088-D0065F7B8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solidFill>
                  <a:srgbClr val="7B9899"/>
                </a:solidFill>
              </a:rPr>
              <a:t>Office of Inspector General</a:t>
            </a:r>
          </a:p>
        </p:txBody>
      </p:sp>
      <p:sp>
        <p:nvSpPr>
          <p:cNvPr id="20483" name="Content Placeholder 2">
            <a:extLst>
              <a:ext uri="{FF2B5EF4-FFF2-40B4-BE49-F238E27FC236}">
                <a16:creationId xmlns:a16="http://schemas.microsoft.com/office/drawing/2014/main" id="{47C423B4-A188-4910-ADA5-0B8D9C93259D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1625" y="1600200"/>
            <a:ext cx="8504238" cy="4572000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en-US" altLang="en-US" b="1" dirty="0"/>
              <a:t>Fieldwork Phase</a:t>
            </a:r>
            <a:r>
              <a:rPr lang="en-US" altLang="en-US" sz="2400" b="1" dirty="0"/>
              <a:t> </a:t>
            </a:r>
            <a:r>
              <a:rPr lang="en-US" altLang="en-US" sz="2400" dirty="0"/>
              <a:t>(continued)</a:t>
            </a:r>
          </a:p>
          <a:p>
            <a:pPr marL="0" indent="0" eaLnBrk="1" hangingPunct="1">
              <a:buNone/>
            </a:pPr>
            <a:endParaRPr lang="en-US" altLang="en-US" sz="2400" b="1" dirty="0">
              <a:solidFill>
                <a:srgbClr val="7B9899"/>
              </a:solidFill>
            </a:endParaRPr>
          </a:p>
          <a:p>
            <a:pPr eaLnBrk="1" hangingPunct="1">
              <a:spcBef>
                <a:spcPts val="0"/>
              </a:spcBef>
              <a:spcAft>
                <a:spcPts val="300"/>
              </a:spcAft>
            </a:pPr>
            <a:r>
              <a:rPr lang="en-US" altLang="en-US" sz="2400" dirty="0"/>
              <a:t>Determine preliminary  findings and recommendations</a:t>
            </a:r>
          </a:p>
          <a:p>
            <a:pPr eaLnBrk="1" hangingPunct="1">
              <a:spcBef>
                <a:spcPts val="0"/>
              </a:spcBef>
              <a:spcAft>
                <a:spcPts val="300"/>
              </a:spcAft>
            </a:pPr>
            <a:r>
              <a:rPr lang="en-US" altLang="en-US" sz="2400" dirty="0"/>
              <a:t>Conduct preliminary exit conference to discuss preliminary findings and recommendations and to answer any questions about the audit</a:t>
            </a:r>
          </a:p>
          <a:p>
            <a:pPr marL="0" indent="0" eaLnBrk="1" hangingPunct="1">
              <a:buNone/>
            </a:pPr>
            <a:endParaRPr lang="en-US" altLang="en-US" sz="1200" b="1" dirty="0">
              <a:solidFill>
                <a:srgbClr val="7B9899"/>
              </a:solidFill>
            </a:endParaRPr>
          </a:p>
          <a:p>
            <a:pPr marL="0" indent="0" eaLnBrk="1" hangingPunct="1">
              <a:buNone/>
            </a:pPr>
            <a:r>
              <a:rPr lang="en-US" altLang="en-US" sz="2400" b="1" dirty="0">
                <a:solidFill>
                  <a:srgbClr val="7B9899"/>
                </a:solidFill>
              </a:rPr>
              <a:t>Work performed Off-site</a:t>
            </a:r>
          </a:p>
          <a:p>
            <a:pPr eaLnBrk="1" hangingPunct="1">
              <a:spcBef>
                <a:spcPts val="0"/>
              </a:spcBef>
              <a:spcAft>
                <a:spcPts val="300"/>
              </a:spcAft>
            </a:pPr>
            <a:r>
              <a:rPr lang="en-US" altLang="en-US" sz="2200" dirty="0"/>
              <a:t>Continue reviewing information and request additional documentation, as needed</a:t>
            </a:r>
          </a:p>
          <a:p>
            <a:pPr eaLnBrk="1" hangingPunct="1">
              <a:spcBef>
                <a:spcPts val="0"/>
              </a:spcBef>
              <a:spcAft>
                <a:spcPts val="300"/>
              </a:spcAft>
            </a:pPr>
            <a:r>
              <a:rPr lang="en-US" altLang="en-US" sz="2200" dirty="0"/>
              <a:t>Finalize potential findings and recommendations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>
            <a:extLst>
              <a:ext uri="{FF2B5EF4-FFF2-40B4-BE49-F238E27FC236}">
                <a16:creationId xmlns:a16="http://schemas.microsoft.com/office/drawing/2014/main" id="{D93D66F3-0FD3-417C-9B1E-8F9C1561C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solidFill>
                  <a:srgbClr val="7B9899"/>
                </a:solidFill>
              </a:rPr>
              <a:t>Office of Inspector General</a:t>
            </a:r>
          </a:p>
        </p:txBody>
      </p:sp>
      <p:sp>
        <p:nvSpPr>
          <p:cNvPr id="20483" name="Content Placeholder 2">
            <a:extLst>
              <a:ext uri="{FF2B5EF4-FFF2-40B4-BE49-F238E27FC236}">
                <a16:creationId xmlns:a16="http://schemas.microsoft.com/office/drawing/2014/main" id="{D89C8082-4820-4A1F-84C2-5AD6DB648E8B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marL="0" indent="0" algn="ctr" eaLnBrk="1" hangingPunct="1">
              <a:buNone/>
              <a:defRPr/>
            </a:pPr>
            <a:r>
              <a:rPr lang="en-US" altLang="en-US" b="1" dirty="0"/>
              <a:t>Report Phase</a:t>
            </a:r>
          </a:p>
          <a:p>
            <a:pPr marL="0" indent="0" algn="ctr" eaLnBrk="1" hangingPunct="1">
              <a:buNone/>
              <a:defRPr/>
            </a:pPr>
            <a:endParaRPr lang="en-US" altLang="en-US" sz="2400" dirty="0"/>
          </a:p>
          <a:p>
            <a:pPr eaLnBrk="1" hangingPunct="1">
              <a:spcAft>
                <a:spcPts val="300"/>
              </a:spcAft>
            </a:pPr>
            <a:r>
              <a:rPr lang="en-US" altLang="en-US" sz="2200" dirty="0"/>
              <a:t>Draft report with findings &amp; recommendations</a:t>
            </a:r>
          </a:p>
          <a:p>
            <a:pPr eaLnBrk="1" hangingPunct="1">
              <a:spcAft>
                <a:spcPts val="300"/>
              </a:spcAft>
            </a:pPr>
            <a:r>
              <a:rPr lang="en-US" altLang="en-US" sz="2200" dirty="0"/>
              <a:t>Submit draft report for supervisory review and approval</a:t>
            </a:r>
          </a:p>
          <a:p>
            <a:pPr eaLnBrk="1" hangingPunct="1">
              <a:spcAft>
                <a:spcPts val="300"/>
              </a:spcAft>
            </a:pPr>
            <a:r>
              <a:rPr lang="en-US" altLang="en-US" sz="2200" dirty="0"/>
              <a:t>Issue draft report to Arts Endowment for review</a:t>
            </a:r>
          </a:p>
          <a:p>
            <a:pPr lvl="1" eaLnBrk="1" hangingPunct="1">
              <a:spcAft>
                <a:spcPts val="300"/>
              </a:spcAft>
            </a:pPr>
            <a:r>
              <a:rPr lang="en-US" altLang="en-US" sz="1900" dirty="0"/>
              <a:t>Request comments within 10 calendar days</a:t>
            </a:r>
          </a:p>
          <a:p>
            <a:pPr eaLnBrk="1" hangingPunct="1">
              <a:spcAft>
                <a:spcPts val="300"/>
              </a:spcAft>
            </a:pPr>
            <a:r>
              <a:rPr lang="en-US" altLang="en-US" sz="2200" dirty="0"/>
              <a:t>Incorporate Arts Endowment comments into draft report, as appropriate</a:t>
            </a:r>
          </a:p>
          <a:p>
            <a:pPr eaLnBrk="1" hangingPunct="1">
              <a:spcAft>
                <a:spcPts val="300"/>
              </a:spcAft>
            </a:pPr>
            <a:r>
              <a:rPr lang="en-US" altLang="en-US" sz="2200" dirty="0"/>
              <a:t>Schedule and conduct a phone exit conference with auditee</a:t>
            </a:r>
          </a:p>
          <a:p>
            <a:pPr lvl="1" eaLnBrk="1" hangingPunct="1"/>
            <a:endParaRPr lang="en-US" altLang="en-US" sz="1900" dirty="0"/>
          </a:p>
          <a:p>
            <a:pPr lvl="1" eaLnBrk="1" hangingPunct="1"/>
            <a:endParaRPr lang="en-US" altLang="en-US" sz="19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CB5CF6-9424-42DD-AAE6-92E0595DA6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Office of Inspector General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82FEFB-6CB7-42E2-BE9A-869850865B23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ctr" eaLnBrk="1" hangingPunct="1">
              <a:buNone/>
            </a:pPr>
            <a:r>
              <a:rPr lang="en-US" altLang="en-US" b="1" dirty="0"/>
              <a:t>Report Phase </a:t>
            </a:r>
            <a:r>
              <a:rPr lang="en-US" altLang="en-US" sz="2400" dirty="0"/>
              <a:t>(continued)</a:t>
            </a:r>
          </a:p>
          <a:p>
            <a:pPr marL="0" indent="0" algn="ctr" eaLnBrk="1" hangingPunct="1">
              <a:spcBef>
                <a:spcPts val="0"/>
              </a:spcBef>
              <a:buNone/>
            </a:pPr>
            <a:endParaRPr lang="en-US" altLang="en-US" sz="2400" u="sng" dirty="0"/>
          </a:p>
          <a:p>
            <a:pPr eaLnBrk="1" hangingPunct="1">
              <a:spcBef>
                <a:spcPts val="0"/>
              </a:spcBef>
            </a:pPr>
            <a:r>
              <a:rPr lang="en-US" altLang="en-US" sz="2200" dirty="0"/>
              <a:t>Issue draft audit report to auditee</a:t>
            </a:r>
          </a:p>
          <a:p>
            <a:pPr lvl="1" eaLnBrk="1" hangingPunct="1">
              <a:defRPr/>
            </a:pPr>
            <a:r>
              <a:rPr lang="en-US" altLang="en-US" sz="1900" dirty="0"/>
              <a:t>Request response on whether the auditee concurs or non-concurs with findings and recommendations within 10 calendar days</a:t>
            </a:r>
          </a:p>
          <a:p>
            <a:pPr lvl="1" eaLnBrk="1" hangingPunct="1">
              <a:defRPr/>
            </a:pPr>
            <a:r>
              <a:rPr lang="en-US" altLang="en-US" sz="1900" dirty="0"/>
              <a:t>Request detailed explanation for any non-concurrence</a:t>
            </a:r>
            <a:endParaRPr lang="en-US" altLang="en-US" sz="1900" dirty="0">
              <a:highlight>
                <a:srgbClr val="FFFF00"/>
              </a:highlight>
            </a:endParaRPr>
          </a:p>
          <a:p>
            <a:pPr marL="342900" indent="-342900" eaLnBrk="1" hangingPunct="1">
              <a:defRPr/>
            </a:pPr>
            <a:r>
              <a:rPr lang="en-US" altLang="en-US" sz="2200" dirty="0"/>
              <a:t>Incorporate auditee responses into draft report </a:t>
            </a:r>
          </a:p>
          <a:p>
            <a:pPr marL="342900" indent="-342900" eaLnBrk="1" hangingPunct="1">
              <a:defRPr/>
            </a:pPr>
            <a:r>
              <a:rPr lang="en-US" altLang="en-US" sz="2200" dirty="0"/>
              <a:t>Prepare and issue final report to the Agency and auditee</a:t>
            </a:r>
          </a:p>
          <a:p>
            <a:pPr marL="342900" indent="-342900" eaLnBrk="1" hangingPunct="1">
              <a:defRPr/>
            </a:pPr>
            <a:r>
              <a:rPr lang="en-US" altLang="en-US" sz="2200" dirty="0"/>
              <a:t>Request corrective action plan from the auditee, due in 30 days, to address findings &amp; recommendations</a:t>
            </a:r>
          </a:p>
          <a:p>
            <a:pPr marL="342900" indent="-342900" eaLnBrk="1" hangingPunct="1">
              <a:defRPr/>
            </a:pPr>
            <a:r>
              <a:rPr lang="en-US" altLang="en-US" sz="2200" dirty="0"/>
              <a:t>Post final report on the OIG website within 3 business days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24874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>
            <a:extLst>
              <a:ext uri="{FF2B5EF4-FFF2-40B4-BE49-F238E27FC236}">
                <a16:creationId xmlns:a16="http://schemas.microsoft.com/office/drawing/2014/main" id="{88FB2E3F-1496-4FD1-986C-875BABD61C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solidFill>
                  <a:srgbClr val="7B9899"/>
                </a:solidFill>
              </a:rPr>
              <a:t>Office of Inspector General</a:t>
            </a:r>
          </a:p>
        </p:txBody>
      </p:sp>
      <p:sp>
        <p:nvSpPr>
          <p:cNvPr id="22531" name="Content Placeholder 2">
            <a:extLst>
              <a:ext uri="{FF2B5EF4-FFF2-40B4-BE49-F238E27FC236}">
                <a16:creationId xmlns:a16="http://schemas.microsoft.com/office/drawing/2014/main" id="{1736D2F7-6D83-4507-BF13-B4052F6F5DFA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en-US" altLang="en-US" b="1" dirty="0"/>
              <a:t>Audit Follow-up</a:t>
            </a:r>
          </a:p>
          <a:p>
            <a:pPr marL="0" indent="0" eaLnBrk="1" hangingPunct="1">
              <a:buNone/>
            </a:pPr>
            <a:endParaRPr lang="en-US" altLang="en-US" sz="2400" dirty="0"/>
          </a:p>
          <a:p>
            <a:pPr eaLnBrk="1" hangingPunct="1">
              <a:spcAft>
                <a:spcPts val="600"/>
              </a:spcAft>
            </a:pPr>
            <a:r>
              <a:rPr lang="en-US" altLang="en-US" sz="2200" dirty="0"/>
              <a:t>Arts Endowment Audit Follow-up Official receives auditee corrective action plan addressing report findings and recommendations within 30 calendar days of final report</a:t>
            </a:r>
          </a:p>
          <a:p>
            <a:pPr eaLnBrk="1" hangingPunct="1">
              <a:spcBef>
                <a:spcPts val="600"/>
              </a:spcBef>
            </a:pPr>
            <a:r>
              <a:rPr lang="en-US" altLang="en-US" sz="2200" dirty="0"/>
              <a:t>Auditee submits evidence of corrective action taken to the Audit Follow-up Official -- ideally within 6 months of the final report issue date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AA7EB1-58B4-4E3F-AF6D-24ECC3A883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Office of Inspector General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9E87EE-A352-4904-8AA1-576B3DE318BD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ctr" eaLnBrk="1" hangingPunct="1">
              <a:buNone/>
            </a:pPr>
            <a:r>
              <a:rPr lang="en-US" altLang="en-US" b="1" dirty="0"/>
              <a:t>Audit Follow-up </a:t>
            </a:r>
            <a:r>
              <a:rPr lang="en-US" altLang="en-US" sz="2400" dirty="0"/>
              <a:t>(continued)</a:t>
            </a:r>
          </a:p>
          <a:p>
            <a:pPr eaLnBrk="1" hangingPunct="1"/>
            <a:endParaRPr lang="en-US" altLang="en-US" sz="2400" dirty="0"/>
          </a:p>
          <a:p>
            <a:pPr eaLnBrk="1" hangingPunct="1"/>
            <a:r>
              <a:rPr lang="en-US" altLang="en-US" sz="2200" dirty="0"/>
              <a:t>Audit Follow-up Official and OIG review corrective action(s) taken by the auditee</a:t>
            </a:r>
          </a:p>
          <a:p>
            <a:pPr eaLnBrk="1" hangingPunct="1"/>
            <a:r>
              <a:rPr lang="en-US" altLang="en-US" sz="2200" dirty="0"/>
              <a:t>Audit Follow-up Official requests additional evidence of action(s) taken, if needed</a:t>
            </a:r>
          </a:p>
          <a:p>
            <a:pPr eaLnBrk="1" hangingPunct="1"/>
            <a:r>
              <a:rPr lang="en-US" altLang="en-US" sz="2200" dirty="0"/>
              <a:t>Audit Follow-up Official issues a memorandum closing the recommendation once sufficient evidence of corrective action(s) taken is received</a:t>
            </a:r>
          </a:p>
          <a:p>
            <a:pPr eaLnBrk="1" hangingPunct="1"/>
            <a:r>
              <a:rPr lang="en-US" altLang="en-US" sz="2200" dirty="0"/>
              <a:t>Report any unresolved recommendations beyond 6 months of the final report in IG semi-annual report to the Congress</a:t>
            </a:r>
          </a:p>
          <a:p>
            <a:pPr eaLnBrk="1" hangingPunct="1"/>
            <a:endParaRPr lang="en-US" sz="8800" dirty="0">
              <a:solidFill>
                <a:srgbClr val="FF0000"/>
              </a:solidFill>
            </a:endParaRPr>
          </a:p>
          <a:p>
            <a:pPr marL="868362" indent="-285750" eaLnBrk="1" fontAlgn="auto" hangingPunct="1">
              <a:spcAft>
                <a:spcPts val="0"/>
              </a:spcAft>
              <a:buFont typeface="Wingdings 2"/>
              <a:buNone/>
              <a:tabLst>
                <a:tab pos="1143000" algn="l"/>
              </a:tabLst>
              <a:defRPr/>
            </a:pPr>
            <a:endParaRPr lang="en-US" sz="8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93135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>
            <a:extLst>
              <a:ext uri="{FF2B5EF4-FFF2-40B4-BE49-F238E27FC236}">
                <a16:creationId xmlns:a16="http://schemas.microsoft.com/office/drawing/2014/main" id="{51361A14-56C5-47BB-84E7-0F734A52ED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1463" y="379413"/>
            <a:ext cx="8534400" cy="758825"/>
          </a:xfrm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rgbClr val="7B9899"/>
                </a:solidFill>
              </a:rPr>
              <a:t>Office of Inspector General</a:t>
            </a:r>
          </a:p>
        </p:txBody>
      </p:sp>
      <p:sp>
        <p:nvSpPr>
          <p:cNvPr id="24579" name="Content Placeholder 2">
            <a:extLst>
              <a:ext uri="{FF2B5EF4-FFF2-40B4-BE49-F238E27FC236}">
                <a16:creationId xmlns:a16="http://schemas.microsoft.com/office/drawing/2014/main" id="{BCC1A110-BD48-4773-B8BD-B5A34D87C0DB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en-US" altLang="en-US" b="1" dirty="0"/>
              <a:t>Common Audit Findings</a:t>
            </a:r>
          </a:p>
          <a:p>
            <a:pPr eaLnBrk="1" hangingPunct="1">
              <a:spcBef>
                <a:spcPts val="0"/>
              </a:spcBef>
            </a:pPr>
            <a:endParaRPr lang="en-US" altLang="en-US" sz="1600" dirty="0"/>
          </a:p>
          <a:p>
            <a:pPr eaLnBrk="1" hangingPunct="1">
              <a:spcBef>
                <a:spcPts val="0"/>
              </a:spcBef>
            </a:pPr>
            <a:endParaRPr lang="en-US" altLang="en-US" sz="1600" dirty="0"/>
          </a:p>
          <a:p>
            <a:pPr eaLnBrk="1" hangingPunct="1">
              <a:spcBef>
                <a:spcPts val="0"/>
              </a:spcBef>
              <a:spcAft>
                <a:spcPts val="300"/>
              </a:spcAft>
            </a:pPr>
            <a:r>
              <a:rPr lang="en-US" altLang="en-US" sz="2200" dirty="0"/>
              <a:t>Missing policies and procedures for managing Federal awards.</a:t>
            </a:r>
          </a:p>
          <a:p>
            <a:pPr eaLnBrk="1" hangingPunct="1">
              <a:spcBef>
                <a:spcPts val="0"/>
              </a:spcBef>
              <a:spcAft>
                <a:spcPts val="300"/>
              </a:spcAft>
            </a:pPr>
            <a:r>
              <a:rPr lang="en-US" altLang="en-US" sz="2200" dirty="0"/>
              <a:t>Not accurately reporting costs on the Federal Financial Report.</a:t>
            </a:r>
          </a:p>
          <a:p>
            <a:pPr eaLnBrk="1" hangingPunct="1">
              <a:spcAft>
                <a:spcPts val="300"/>
              </a:spcAft>
            </a:pPr>
            <a:r>
              <a:rPr lang="en-US" altLang="en-US" sz="2200" dirty="0"/>
              <a:t>Missing supporting documentation for costs charged to awards.</a:t>
            </a:r>
          </a:p>
          <a:p>
            <a:pPr eaLnBrk="1" hangingPunct="1">
              <a:spcAft>
                <a:spcPts val="300"/>
              </a:spcAft>
            </a:pPr>
            <a:r>
              <a:rPr lang="en-US" altLang="en-US" sz="2200" dirty="0"/>
              <a:t>Charging unallowable costs to awards.</a:t>
            </a:r>
          </a:p>
          <a:p>
            <a:pPr eaLnBrk="1" hangingPunct="1">
              <a:spcAft>
                <a:spcPts val="300"/>
              </a:spcAft>
            </a:pPr>
            <a:r>
              <a:rPr lang="en-US" altLang="en-US" sz="2200" dirty="0"/>
              <a:t>Not adhering to suspension and debarment requirements.</a:t>
            </a:r>
          </a:p>
          <a:p>
            <a:pPr eaLnBrk="1" hangingPunct="1">
              <a:spcAft>
                <a:spcPts val="300"/>
              </a:spcAft>
            </a:pPr>
            <a:r>
              <a:rPr lang="en-US" altLang="en-US" sz="2200" dirty="0"/>
              <a:t>Not maintaining a Section 504 Self-Evaluation on file.</a:t>
            </a:r>
            <a:endParaRPr lang="en-US" altLang="en-US" sz="2400" dirty="0"/>
          </a:p>
          <a:p>
            <a:pPr marL="0" indent="0" algn="ctr" eaLnBrk="1" hangingPunct="1">
              <a:spcBef>
                <a:spcPts val="600"/>
              </a:spcBef>
              <a:buNone/>
            </a:pPr>
            <a:endParaRPr lang="en-US" altLang="en-US" sz="24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50BFEC-1633-4D28-8DD5-C7BA7D16D6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Office of Inspector General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51F842-77BC-4739-8D8A-026A2713F125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/>
              <a:t>How to Prepare for an Audit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200" dirty="0"/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200" dirty="0"/>
              <a:t>Awardees should:</a:t>
            </a:r>
          </a:p>
          <a:p>
            <a:r>
              <a:rPr lang="en-US" sz="2200" dirty="0"/>
              <a:t>Identify Federal award requirements </a:t>
            </a:r>
          </a:p>
          <a:p>
            <a:r>
              <a:rPr lang="en-US" sz="2200" dirty="0"/>
              <a:t>Establish policies, procedures, and systems that addresses the award requirements</a:t>
            </a:r>
          </a:p>
          <a:p>
            <a:r>
              <a:rPr lang="en-US" sz="2200" dirty="0"/>
              <a:t>Train staff on award requirements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90068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F7DECA43-B7FB-47D1-87D3-99A0E80DE3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1463" y="379413"/>
            <a:ext cx="8534400" cy="758825"/>
          </a:xfrm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rgbClr val="7B9899"/>
                </a:solidFill>
              </a:rPr>
              <a:t>Office of Inspector General</a:t>
            </a:r>
          </a:p>
        </p:txBody>
      </p:sp>
      <p:sp>
        <p:nvSpPr>
          <p:cNvPr id="25603" name="Content Placeholder 2">
            <a:extLst>
              <a:ext uri="{FF2B5EF4-FFF2-40B4-BE49-F238E27FC236}">
                <a16:creationId xmlns:a16="http://schemas.microsoft.com/office/drawing/2014/main" id="{F8D72EB2-C72F-4BB9-8137-376F4AAB006B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en-US" altLang="en-US" b="1" dirty="0"/>
              <a:t>Guidance and Resources</a:t>
            </a:r>
          </a:p>
          <a:p>
            <a:pPr eaLnBrk="1" hangingPunct="1"/>
            <a:endParaRPr lang="en-US" altLang="en-US" sz="2400" dirty="0"/>
          </a:p>
          <a:p>
            <a:pPr eaLnBrk="1" hangingPunct="1"/>
            <a:r>
              <a:rPr lang="en-US" altLang="en-US" sz="2200" dirty="0"/>
              <a:t>2 CFR 200 </a:t>
            </a:r>
            <a:r>
              <a:rPr lang="en-US" sz="2200" dirty="0"/>
              <a:t>Uniform Administrative Requirements, Cost Principles, and Audit Requirements for Federal Awards: </a:t>
            </a:r>
            <a:r>
              <a:rPr lang="en-US" altLang="en-US" sz="2200" dirty="0">
                <a:hlinkClick r:id="rId2"/>
              </a:rPr>
              <a:t>https://www.ecfr.gov/cgi-bin/text-idx?tpl=/ecfrbrowse/Title02/2cfr200_main_02.tpl</a:t>
            </a:r>
            <a:endParaRPr lang="en-US" altLang="en-US" sz="2200" dirty="0"/>
          </a:p>
          <a:p>
            <a:pPr eaLnBrk="1" hangingPunct="1">
              <a:spcBef>
                <a:spcPts val="1200"/>
              </a:spcBef>
            </a:pPr>
            <a:r>
              <a:rPr lang="en-US" altLang="en-US" sz="2200" dirty="0"/>
              <a:t>Manage Your Award: </a:t>
            </a:r>
            <a:r>
              <a:rPr lang="en-US" altLang="en-US" sz="2200" dirty="0">
                <a:hlinkClick r:id="rId3"/>
              </a:rPr>
              <a:t>https://www.arts.gov/grants/manage-your-award</a:t>
            </a:r>
            <a:endParaRPr lang="en-US" altLang="en-US" sz="2200" dirty="0">
              <a:highlight>
                <a:srgbClr val="FFFF00"/>
              </a:highlight>
            </a:endParaRPr>
          </a:p>
          <a:p>
            <a:pPr eaLnBrk="1" hangingPunct="1">
              <a:spcBef>
                <a:spcPts val="1200"/>
              </a:spcBef>
            </a:pPr>
            <a:r>
              <a:rPr lang="en-US" altLang="en-US" sz="2200" dirty="0"/>
              <a:t>NEA OIG website: </a:t>
            </a:r>
            <a:r>
              <a:rPr lang="en-US" altLang="en-US" sz="2200" dirty="0">
                <a:hlinkClick r:id="rId4"/>
              </a:rPr>
              <a:t>www.arts.gov/oig</a:t>
            </a:r>
            <a:endParaRPr lang="en-US" altLang="en-US" sz="2200" dirty="0"/>
          </a:p>
          <a:p>
            <a:pPr lvl="1" eaLnBrk="1" hangingPunct="1"/>
            <a:endParaRPr lang="en-US" altLang="en-US" sz="1900" dirty="0"/>
          </a:p>
          <a:p>
            <a:pPr eaLnBrk="1" hangingPunct="1"/>
            <a:endParaRPr lang="en-US" altLang="en-US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Content Placeholder 2">
            <a:extLst>
              <a:ext uri="{FF2B5EF4-FFF2-40B4-BE49-F238E27FC236}">
                <a16:creationId xmlns:a16="http://schemas.microsoft.com/office/drawing/2014/main" id="{17F7B32F-4901-439A-98D7-85262EE912FD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1625" y="1924740"/>
            <a:ext cx="8504238" cy="4572000"/>
          </a:xfrm>
        </p:spPr>
        <p:txBody>
          <a:bodyPr/>
          <a:lstStyle/>
          <a:p>
            <a:pPr eaLnBrk="1" hangingPunct="1"/>
            <a:r>
              <a:rPr lang="en-US" altLang="en-US" sz="2200" dirty="0"/>
              <a:t>Mission</a:t>
            </a:r>
          </a:p>
          <a:p>
            <a:pPr eaLnBrk="1" hangingPunct="1"/>
            <a:r>
              <a:rPr lang="en-US" altLang="en-US" sz="2200" dirty="0"/>
              <a:t>Vision</a:t>
            </a:r>
          </a:p>
          <a:p>
            <a:pPr eaLnBrk="1" hangingPunct="1"/>
            <a:r>
              <a:rPr lang="en-US" altLang="en-US" sz="2200" dirty="0"/>
              <a:t>Purpose of OIG Audit</a:t>
            </a:r>
          </a:p>
          <a:p>
            <a:pPr eaLnBrk="1" hangingPunct="1"/>
            <a:r>
              <a:rPr lang="en-US" altLang="en-US" sz="2200" dirty="0"/>
              <a:t>Annual Audit Planning Process</a:t>
            </a:r>
          </a:p>
          <a:p>
            <a:pPr eaLnBrk="1" hangingPunct="1"/>
            <a:r>
              <a:rPr lang="en-US" altLang="en-US" sz="2200" dirty="0"/>
              <a:t>The OIG Audit -- Three Phases</a:t>
            </a:r>
          </a:p>
          <a:p>
            <a:pPr eaLnBrk="1" hangingPunct="1"/>
            <a:r>
              <a:rPr lang="en-US" sz="2200" dirty="0"/>
              <a:t>Audit Follow-up</a:t>
            </a:r>
          </a:p>
          <a:p>
            <a:pPr eaLnBrk="1" hangingPunct="1"/>
            <a:r>
              <a:rPr lang="en-US" altLang="en-US" sz="2200" dirty="0"/>
              <a:t>Common Audit Findings</a:t>
            </a:r>
          </a:p>
          <a:p>
            <a:pPr eaLnBrk="1" hangingPunct="1"/>
            <a:r>
              <a:rPr lang="en-US" altLang="en-US" sz="2200" dirty="0"/>
              <a:t>Guidance and Resources</a:t>
            </a:r>
          </a:p>
          <a:p>
            <a:pPr eaLnBrk="1" hangingPunct="1"/>
            <a:r>
              <a:rPr lang="en-US" altLang="en-US" sz="2200" dirty="0"/>
              <a:t>How to Prepare for an Audit</a:t>
            </a:r>
          </a:p>
          <a:p>
            <a:pPr marL="0" indent="0" eaLnBrk="1" hangingPunct="1">
              <a:buNone/>
            </a:pPr>
            <a:endParaRPr lang="en-US" altLang="en-US" sz="2200" dirty="0"/>
          </a:p>
          <a:p>
            <a:pPr eaLnBrk="1" hangingPunct="1"/>
            <a:endParaRPr lang="en-US" altLang="en-US" sz="2200" dirty="0">
              <a:solidFill>
                <a:schemeClr val="tx2"/>
              </a:solidFill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233116E-45E1-4200-9B95-CEA72B502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Office of Inspector General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CE905960-59DD-4F55-B97B-31EF26552706}"/>
              </a:ext>
            </a:extLst>
          </p:cNvPr>
          <p:cNvSpPr>
            <a:spLocks noGrp="1"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kern="1200">
                <a:solidFill>
                  <a:schemeClr val="accent3">
                    <a:shade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7B9899"/>
                </a:solidFill>
                <a:latin typeface="Georgia" panose="02040502050405020303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7B9899"/>
                </a:solidFill>
                <a:latin typeface="Georgia" panose="02040502050405020303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7B9899"/>
                </a:solidFill>
                <a:latin typeface="Georgia" panose="02040502050405020303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7B9899"/>
                </a:solidFill>
                <a:latin typeface="Georgia" panose="02040502050405020303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rgbClr val="7B9899"/>
                </a:solidFill>
                <a:latin typeface="Georgia" panose="02040502050405020303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rgbClr val="7B9899"/>
                </a:solidFill>
                <a:latin typeface="Georgia" panose="02040502050405020303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rgbClr val="7B9899"/>
                </a:solidFill>
                <a:latin typeface="Georgia" panose="02040502050405020303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rgbClr val="7B9899"/>
                </a:solidFill>
                <a:latin typeface="Georgia" panose="02040502050405020303" pitchFamily="18" charset="0"/>
              </a:defRPr>
            </a:lvl9pPr>
          </a:lstStyle>
          <a:p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CE905960-59DD-4F55-B97B-31EF26552706}"/>
              </a:ext>
            </a:extLst>
          </p:cNvPr>
          <p:cNvSpPr>
            <a:spLocks noGrp="1"/>
          </p:cNvSpPr>
          <p:nvPr/>
        </p:nvSpPr>
        <p:spPr bwMode="auto">
          <a:xfrm>
            <a:off x="422413" y="515040"/>
            <a:ext cx="8534400" cy="6152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kern="1200">
                <a:solidFill>
                  <a:schemeClr val="accent3">
                    <a:shade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7B9899"/>
                </a:solidFill>
                <a:latin typeface="Georgia" panose="02040502050405020303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7B9899"/>
                </a:solidFill>
                <a:latin typeface="Georgia" panose="02040502050405020303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7B9899"/>
                </a:solidFill>
                <a:latin typeface="Georgia" panose="02040502050405020303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7B9899"/>
                </a:solidFill>
                <a:latin typeface="Georgia" panose="02040502050405020303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rgbClr val="7B9899"/>
                </a:solidFill>
                <a:latin typeface="Georgia" panose="02040502050405020303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rgbClr val="7B9899"/>
                </a:solidFill>
                <a:latin typeface="Georgia" panose="02040502050405020303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rgbClr val="7B9899"/>
                </a:solidFill>
                <a:latin typeface="Georgia" panose="02040502050405020303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rgbClr val="7B9899"/>
                </a:solidFill>
                <a:latin typeface="Georgia" panose="02040502050405020303" pitchFamily="18" charset="0"/>
              </a:defRPr>
            </a:lvl9pPr>
          </a:lstStyle>
          <a:p>
            <a:r>
              <a:rPr lang="en-US" dirty="0">
                <a:ea typeface="+mj-lt"/>
                <a:cs typeface="+mj-lt"/>
              </a:rPr>
              <a:t> </a:t>
            </a:r>
            <a:br>
              <a:rPr lang="en-US" altLang="en-US" dirty="0">
                <a:solidFill>
                  <a:srgbClr val="7B9899"/>
                </a:solidFill>
              </a:rPr>
            </a:br>
            <a:endParaRPr lang="en-US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5ACEA6-21CA-4BF8-A0A7-6C9397F7A1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Office of Inspector General</a:t>
            </a:r>
          </a:p>
        </p:txBody>
      </p:sp>
      <p:sp>
        <p:nvSpPr>
          <p:cNvPr id="15363" name="Content Placeholder 2">
            <a:extLst>
              <a:ext uri="{FF2B5EF4-FFF2-40B4-BE49-F238E27FC236}">
                <a16:creationId xmlns:a16="http://schemas.microsoft.com/office/drawing/2014/main" id="{35056E72-C217-43CF-B6FC-E0CDEC16C9E8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1625" y="2057399"/>
            <a:ext cx="8504238" cy="4041775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en-US" altLang="en-US" b="1" dirty="0"/>
              <a:t>OIG Mission</a:t>
            </a:r>
          </a:p>
          <a:p>
            <a:pPr marL="0" indent="0" algn="ctr" eaLnBrk="1" hangingPunct="1">
              <a:buNone/>
            </a:pPr>
            <a:endParaRPr lang="en-US" altLang="en-US" b="1" dirty="0"/>
          </a:p>
          <a:p>
            <a:pPr marL="0" indent="0" eaLnBrk="1" hangingPunct="1">
              <a:buNone/>
            </a:pPr>
            <a:r>
              <a:rPr lang="en-US" altLang="en-US" sz="2200" dirty="0"/>
              <a:t>Conduct independent audits, reviews, and investigations to help the Arts Endowment deliver its mission economically, efficiently, and effectively, and with integrity – without fraud waste and abuse.  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C96FF2-E0CE-4677-AC49-0D242CC722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Office of Inspector General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11EB0A-3435-4652-BFC8-8D1F1D3A6C9B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b="1" dirty="0"/>
          </a:p>
          <a:p>
            <a:pPr marL="0" indent="0" algn="ctr">
              <a:buNone/>
            </a:pPr>
            <a:r>
              <a:rPr lang="en-US" b="1" dirty="0"/>
              <a:t>OIG Vision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2200" dirty="0"/>
              <a:t>Perform high quality and timely work that helps the Arts Endowment, its awardees, and partners to administer their programs in compliance with grant laws, regulations, policies and procedures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6696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9C5B3B-D21C-4C25-A5AD-881D5E9776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Office of Inspector General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78BBF7-BDEF-46BE-9D4B-4338DA66FF5A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b="1" dirty="0"/>
          </a:p>
          <a:p>
            <a:pPr marL="0" indent="0" algn="ctr">
              <a:buNone/>
            </a:pPr>
            <a:r>
              <a:rPr lang="en-US" b="1" dirty="0"/>
              <a:t>Purpose of OIG Audits</a:t>
            </a:r>
          </a:p>
          <a:p>
            <a:pPr marL="0" indent="0" algn="ctr">
              <a:buNone/>
            </a:pPr>
            <a:endParaRPr lang="en-US" sz="2200" dirty="0"/>
          </a:p>
          <a:p>
            <a:pPr marL="0" indent="0" algn="ctr">
              <a:buNone/>
            </a:pPr>
            <a:r>
              <a:rPr lang="en-US" sz="2200" dirty="0"/>
              <a:t>To assess whether awardees are complying with Federal grant management and financial requirements, including whether reported costs are reasonable, allocable and allowable, and to recommend ways to improve awardee compliance.  </a:t>
            </a:r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r>
              <a:rPr lang="en-US" sz="2200" dirty="0"/>
              <a:t> </a:t>
            </a:r>
          </a:p>
          <a:p>
            <a:endParaRPr lang="en-US" sz="22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00997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13C9F9-6FB4-4F2E-90DC-5415794ED3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Office of Inspector General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C411AB-2F93-4F06-9C3B-4F0596117881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marL="0" indent="0" algn="ctr" eaLnBrk="1" hangingPunct="1">
              <a:buNone/>
              <a:defRPr/>
            </a:pPr>
            <a:endParaRPr lang="en-US" b="1" dirty="0"/>
          </a:p>
          <a:p>
            <a:pPr marL="0" indent="0" algn="ctr" eaLnBrk="1" hangingPunct="1">
              <a:spcBef>
                <a:spcPts val="0"/>
              </a:spcBef>
              <a:buNone/>
              <a:defRPr/>
            </a:pPr>
            <a:r>
              <a:rPr lang="en-US" b="1" dirty="0"/>
              <a:t>Annual Audit Planning Process</a:t>
            </a:r>
          </a:p>
          <a:p>
            <a:pPr eaLnBrk="1" hangingPunct="1">
              <a:spcBef>
                <a:spcPts val="0"/>
              </a:spcBef>
              <a:defRPr/>
            </a:pPr>
            <a:endParaRPr lang="en-US" dirty="0"/>
          </a:p>
          <a:p>
            <a:pPr eaLnBrk="1" hangingPunct="1">
              <a:spcBef>
                <a:spcPts val="0"/>
              </a:spcBef>
              <a:defRPr/>
            </a:pPr>
            <a:r>
              <a:rPr lang="en-US" sz="2200" dirty="0"/>
              <a:t>Identify Audit Universe – total population of grants awarded by the Arts Endowment</a:t>
            </a:r>
          </a:p>
          <a:p>
            <a:pPr eaLnBrk="1" hangingPunct="1">
              <a:defRPr/>
            </a:pPr>
            <a:r>
              <a:rPr lang="en-US" sz="2200" dirty="0"/>
              <a:t>Conduct a Judgmental Risk Assessment </a:t>
            </a:r>
          </a:p>
          <a:p>
            <a:pPr lvl="1" eaLnBrk="1" hangingPunct="1">
              <a:defRPr/>
            </a:pPr>
            <a:r>
              <a:rPr lang="en-US" sz="1700" dirty="0"/>
              <a:t>Time since last audited by the OIG</a:t>
            </a:r>
          </a:p>
          <a:p>
            <a:pPr lvl="1" eaLnBrk="1" hangingPunct="1">
              <a:defRPr/>
            </a:pPr>
            <a:r>
              <a:rPr lang="en-US" sz="1700" dirty="0"/>
              <a:t>Total funding awarded </a:t>
            </a:r>
          </a:p>
          <a:p>
            <a:pPr lvl="1" eaLnBrk="1" hangingPunct="1">
              <a:defRPr/>
            </a:pPr>
            <a:r>
              <a:rPr lang="en-US" sz="1700" dirty="0"/>
              <a:t>Internal/External Audit Referrals</a:t>
            </a:r>
          </a:p>
          <a:p>
            <a:pPr eaLnBrk="1" hangingPunct="1">
              <a:defRPr/>
            </a:pPr>
            <a:r>
              <a:rPr lang="en-US" sz="2200" dirty="0"/>
              <a:t>Audit Plan also includes Congressionally Mandated Audits and Carryover Audits (Grant Audits continued from the Prior Year)</a:t>
            </a:r>
          </a:p>
          <a:p>
            <a:pPr marL="0" indent="0" eaLnBrk="1" hangingPunct="1">
              <a:buNone/>
              <a:defRPr/>
            </a:pPr>
            <a:r>
              <a:rPr lang="en-US" dirty="0">
                <a:highlight>
                  <a:srgbClr val="FFFF00"/>
                </a:highlight>
              </a:rPr>
              <a:t> </a:t>
            </a:r>
          </a:p>
          <a:p>
            <a:pPr eaLnBrk="1" hangingPunct="1">
              <a:defRPr/>
            </a:pPr>
            <a:endParaRPr lang="en-US" dirty="0"/>
          </a:p>
          <a:p>
            <a:pPr lvl="1" eaLnBrk="1" hangingPunct="1">
              <a:defRPr/>
            </a:pPr>
            <a:endParaRPr lang="en-US" dirty="0"/>
          </a:p>
          <a:p>
            <a:pPr marL="0" indent="0" algn="ctr" eaLnBrk="1" hangingPunct="1">
              <a:buFont typeface="Wingdings 2" panose="05020102010507070707" pitchFamily="18" charset="2"/>
              <a:buNone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FBEBF767-81CF-4541-A6D2-94FC3E4785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solidFill>
                  <a:srgbClr val="7B9899"/>
                </a:solidFill>
              </a:rPr>
              <a:t>Office of Inspector General</a:t>
            </a:r>
          </a:p>
        </p:txBody>
      </p:sp>
      <p:sp>
        <p:nvSpPr>
          <p:cNvPr id="4099" name="Content Placeholder 2">
            <a:extLst>
              <a:ext uri="{FF2B5EF4-FFF2-40B4-BE49-F238E27FC236}">
                <a16:creationId xmlns:a16="http://schemas.microsoft.com/office/drawing/2014/main" id="{EE720F65-7F93-46B0-8661-136514223FD8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/>
          </a:bodyPr>
          <a:lstStyle/>
          <a:p>
            <a:pPr marL="0" indent="0" algn="ctr" eaLnBrk="1" fontAlgn="auto" hangingPunct="1">
              <a:spcAft>
                <a:spcPts val="0"/>
              </a:spcAft>
              <a:buNone/>
              <a:defRPr/>
            </a:pPr>
            <a:endParaRPr lang="en-US" b="1" dirty="0"/>
          </a:p>
          <a:p>
            <a:pPr marL="0" indent="0" algn="ctr" eaLnBrk="1" fontAlgn="auto" hangingPunct="1">
              <a:spcAft>
                <a:spcPts val="0"/>
              </a:spcAft>
              <a:buNone/>
              <a:defRPr/>
            </a:pPr>
            <a:r>
              <a:rPr lang="en-US" b="1" dirty="0"/>
              <a:t>The OIG Audit -- Three Phases</a:t>
            </a:r>
          </a:p>
          <a:p>
            <a:pPr marL="0" indent="0" algn="ctr" eaLnBrk="1" fontAlgn="auto" hangingPunct="1">
              <a:spcAft>
                <a:spcPts val="0"/>
              </a:spcAft>
              <a:buNone/>
              <a:defRPr/>
            </a:pPr>
            <a:endParaRPr lang="en-US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200" dirty="0"/>
              <a:t>Planning Phase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200" dirty="0"/>
              <a:t>Fieldwork Phase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200" dirty="0"/>
              <a:t>Reporting Phase</a:t>
            </a:r>
            <a:endParaRPr lang="en-US" dirty="0"/>
          </a:p>
          <a:p>
            <a:pPr marL="0" indent="0" algn="ctr" eaLnBrk="1" fontAlgn="auto" hangingPunct="1">
              <a:spcAft>
                <a:spcPts val="0"/>
              </a:spcAft>
              <a:buNone/>
              <a:defRPr/>
            </a:pPr>
            <a:endParaRPr lang="en-US" dirty="0"/>
          </a:p>
          <a:p>
            <a:pPr marL="868362" indent="-285750" eaLnBrk="1" fontAlgn="auto" hangingPunct="1">
              <a:spcAft>
                <a:spcPts val="0"/>
              </a:spcAft>
              <a:buFont typeface="Wingdings 2"/>
              <a:buNone/>
              <a:tabLst>
                <a:tab pos="1143000" algn="l"/>
              </a:tabLst>
              <a:defRPr/>
            </a:pPr>
            <a:endParaRPr lang="en-US" dirty="0"/>
          </a:p>
          <a:p>
            <a:pPr marL="1143000" lvl="1" indent="-285750" eaLnBrk="1" fontAlgn="auto" hangingPunct="1">
              <a:spcAft>
                <a:spcPts val="0"/>
              </a:spcAft>
              <a:buFont typeface="Wingdings"/>
              <a:buNone/>
              <a:tabLst>
                <a:tab pos="1143000" algn="l"/>
              </a:tabLst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7047B8B8-699C-4975-AAC0-1153DF46F0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solidFill>
                  <a:srgbClr val="7B9899"/>
                </a:solidFill>
              </a:rPr>
              <a:t>Office of Inspector General</a:t>
            </a:r>
          </a:p>
        </p:txBody>
      </p:sp>
      <p:sp>
        <p:nvSpPr>
          <p:cNvPr id="4099" name="Content Placeholder 2">
            <a:extLst>
              <a:ext uri="{FF2B5EF4-FFF2-40B4-BE49-F238E27FC236}">
                <a16:creationId xmlns:a16="http://schemas.microsoft.com/office/drawing/2014/main" id="{EE720F65-7F93-46B0-8661-136514223FD8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31787" y="1524000"/>
            <a:ext cx="8504238" cy="4572000"/>
          </a:xfrm>
        </p:spPr>
        <p:txBody>
          <a:bodyPr>
            <a:normAutofit fontScale="25000" lnSpcReduction="20000"/>
          </a:bodyPr>
          <a:lstStyle/>
          <a:p>
            <a:pPr marL="0" indent="0" algn="ctr" eaLnBrk="1" fontAlgn="auto" hangingPunct="1">
              <a:spcAft>
                <a:spcPts val="0"/>
              </a:spcAft>
              <a:buNone/>
              <a:defRPr/>
            </a:pPr>
            <a:r>
              <a:rPr lang="en-US" sz="10800" b="1" dirty="0"/>
              <a:t>Planning Phase Steps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en-US" sz="3600" dirty="0"/>
          </a:p>
          <a:p>
            <a:pPr marL="274320" indent="-274320" eaLnBrk="1" fontAlgn="auto" hangingPunct="1">
              <a:spcBef>
                <a:spcPts val="600"/>
              </a:spcBef>
              <a:spcAft>
                <a:spcPts val="300"/>
              </a:spcAft>
              <a:buFont typeface="Wingdings 2"/>
              <a:buChar char=""/>
              <a:defRPr/>
            </a:pPr>
            <a:r>
              <a:rPr lang="en-US" sz="8800" dirty="0"/>
              <a:t>Send Audit Notification Letter advising awardee of the audit</a:t>
            </a:r>
          </a:p>
          <a:p>
            <a:pPr marL="274320" indent="-274320" eaLnBrk="1" fontAlgn="auto" hangingPunct="1">
              <a:spcBef>
                <a:spcPts val="600"/>
              </a:spcBef>
              <a:spcAft>
                <a:spcPts val="300"/>
              </a:spcAft>
              <a:buFont typeface="Wingdings 2"/>
              <a:buChar char=""/>
              <a:defRPr/>
            </a:pPr>
            <a:r>
              <a:rPr lang="en-US" sz="8800" dirty="0"/>
              <a:t>Establish Audit Objective and Scope </a:t>
            </a:r>
          </a:p>
          <a:p>
            <a:pPr marL="274320" indent="-274320" eaLnBrk="1" fontAlgn="auto" hangingPunct="1">
              <a:spcBef>
                <a:spcPts val="600"/>
              </a:spcBef>
              <a:spcAft>
                <a:spcPts val="300"/>
              </a:spcAft>
              <a:buFont typeface="Wingdings 2"/>
              <a:buChar char=""/>
              <a:defRPr/>
            </a:pPr>
            <a:r>
              <a:rPr lang="en-US" sz="8800" dirty="0"/>
              <a:t>Select Awards to be included in the Audit</a:t>
            </a:r>
            <a:endParaRPr lang="en-US" sz="8800" dirty="0">
              <a:highlight>
                <a:srgbClr val="FFFF00"/>
              </a:highlight>
            </a:endParaRPr>
          </a:p>
          <a:p>
            <a:pPr marL="274320" indent="-274320" eaLnBrk="1" fontAlgn="auto" hangingPunct="1">
              <a:spcBef>
                <a:spcPts val="600"/>
              </a:spcBef>
              <a:spcAft>
                <a:spcPts val="300"/>
              </a:spcAft>
              <a:buFont typeface="Wingdings 2"/>
              <a:buChar char=""/>
              <a:defRPr/>
            </a:pPr>
            <a:r>
              <a:rPr lang="en-US" sz="8800" dirty="0"/>
              <a:t>Review awardee’s information in Art’s Endowment Files </a:t>
            </a:r>
          </a:p>
          <a:p>
            <a:pPr marL="274320" indent="-274320" eaLnBrk="1" fontAlgn="auto" hangingPunct="1">
              <a:spcBef>
                <a:spcPts val="600"/>
              </a:spcBef>
              <a:spcAft>
                <a:spcPts val="300"/>
              </a:spcAft>
              <a:buFont typeface="Wingdings 2"/>
              <a:buChar char=""/>
              <a:defRPr/>
            </a:pPr>
            <a:r>
              <a:rPr lang="en-US" sz="8800" dirty="0"/>
              <a:t>Review most recent prior year audit(s)</a:t>
            </a:r>
          </a:p>
          <a:p>
            <a:pPr marL="274320" indent="-274320" eaLnBrk="1" fontAlgn="auto" hangingPunct="1">
              <a:spcBef>
                <a:spcPts val="600"/>
              </a:spcBef>
              <a:spcAft>
                <a:spcPts val="300"/>
              </a:spcAft>
              <a:buFont typeface="Wingdings 2"/>
              <a:buChar char=""/>
              <a:defRPr/>
            </a:pPr>
            <a:r>
              <a:rPr lang="en-US" sz="8800" dirty="0"/>
              <a:t>Establish entrance conference meeting date, time and location </a:t>
            </a:r>
          </a:p>
          <a:p>
            <a:pPr marL="274320" indent="-274320" eaLnBrk="1" fontAlgn="auto" hangingPunct="1">
              <a:spcBef>
                <a:spcPts val="600"/>
              </a:spcBef>
              <a:spcAft>
                <a:spcPts val="300"/>
              </a:spcAft>
              <a:buFont typeface="Wingdings 2"/>
              <a:buChar char=""/>
              <a:defRPr/>
            </a:pPr>
            <a:r>
              <a:rPr lang="en-US" sz="8800" dirty="0"/>
              <a:t>Send email requesting information needed for the audit with the </a:t>
            </a:r>
            <a:r>
              <a:rPr lang="en-US" sz="8800" i="1" dirty="0"/>
              <a:t>Organizational Internal Controls and Financial Management Operations Questionnaire</a:t>
            </a:r>
            <a:endParaRPr lang="en-US" sz="8800" dirty="0"/>
          </a:p>
          <a:p>
            <a:pPr marL="548958" lvl="1" indent="-274320" eaLnBrk="1" fontAlgn="auto" hangingPunct="1">
              <a:spcBef>
                <a:spcPts val="600"/>
              </a:spcBef>
              <a:spcAft>
                <a:spcPts val="300"/>
              </a:spcAft>
              <a:buFont typeface="Wingdings 2"/>
              <a:buChar char=""/>
              <a:defRPr/>
            </a:pPr>
            <a:r>
              <a:rPr lang="en-US" sz="7600" dirty="0">
                <a:solidFill>
                  <a:schemeClr val="tx2">
                    <a:lumMod val="75000"/>
                  </a:schemeClr>
                </a:solidFill>
              </a:rPr>
              <a:t>Organization Chart</a:t>
            </a:r>
          </a:p>
          <a:p>
            <a:pPr marL="548958" lvl="1" indent="-274320" eaLnBrk="1" fontAlgn="auto" hangingPunct="1">
              <a:spcBef>
                <a:spcPts val="600"/>
              </a:spcBef>
              <a:spcAft>
                <a:spcPts val="300"/>
              </a:spcAft>
              <a:buFont typeface="Wingdings 2"/>
              <a:buChar char=""/>
              <a:defRPr/>
            </a:pPr>
            <a:r>
              <a:rPr lang="en-US" sz="7600" dirty="0">
                <a:solidFill>
                  <a:schemeClr val="tx2">
                    <a:lumMod val="75000"/>
                  </a:schemeClr>
                </a:solidFill>
              </a:rPr>
              <a:t>Board Members -- current and active during the audit period</a:t>
            </a:r>
          </a:p>
          <a:p>
            <a:pPr marL="1143000" lvl="1" indent="-285750" eaLnBrk="1" fontAlgn="auto" hangingPunct="1">
              <a:spcAft>
                <a:spcPts val="0"/>
              </a:spcAft>
              <a:buFont typeface="Wingdings"/>
              <a:buNone/>
              <a:tabLst>
                <a:tab pos="1143000" algn="l"/>
              </a:tabLst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62FFD4-4536-40E5-958A-6685F8FE26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Office of Inspector General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E53BE7-4303-4D18-883A-22F9C7FE3D2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1625" y="1447800"/>
            <a:ext cx="8503920" cy="4572000"/>
          </a:xfrm>
        </p:spPr>
        <p:txBody>
          <a:bodyPr/>
          <a:lstStyle/>
          <a:p>
            <a:pPr marL="0" indent="0" algn="ctr" eaLnBrk="1" fontAlgn="auto" hangingPunct="1">
              <a:spcAft>
                <a:spcPts val="0"/>
              </a:spcAft>
              <a:buNone/>
              <a:defRPr/>
            </a:pPr>
            <a:r>
              <a:rPr lang="en-US" b="1" dirty="0"/>
              <a:t>Planning Phase</a:t>
            </a:r>
            <a:r>
              <a:rPr lang="en-US" sz="2200" b="1" dirty="0"/>
              <a:t> </a:t>
            </a:r>
            <a:r>
              <a:rPr lang="en-US" b="1" dirty="0"/>
              <a:t>Steps</a:t>
            </a:r>
            <a:r>
              <a:rPr lang="en-US" sz="2200" b="1" dirty="0"/>
              <a:t> </a:t>
            </a:r>
            <a:r>
              <a:rPr lang="en-US" sz="2400" dirty="0"/>
              <a:t>(continued)</a:t>
            </a:r>
          </a:p>
          <a:p>
            <a:pPr marL="0" indent="0" algn="ctr" eaLnBrk="1" fontAlgn="auto" hangingPunct="1">
              <a:spcAft>
                <a:spcPts val="0"/>
              </a:spcAft>
              <a:buNone/>
              <a:defRPr/>
            </a:pPr>
            <a:endParaRPr lang="en-US" sz="800" dirty="0"/>
          </a:p>
          <a:p>
            <a:pPr marL="548958" lvl="1" indent="-274320" eaLnBrk="1" fontAlgn="auto" hangingPunct="1">
              <a:spcBef>
                <a:spcPts val="600"/>
              </a:spcBef>
              <a:spcAft>
                <a:spcPts val="300"/>
              </a:spcAft>
              <a:buFont typeface="Wingdings 2"/>
              <a:buChar char=""/>
              <a:defRPr/>
            </a:pPr>
            <a:r>
              <a:rPr lang="en-US" sz="1900" dirty="0">
                <a:solidFill>
                  <a:schemeClr val="bg2">
                    <a:lumMod val="50000"/>
                  </a:schemeClr>
                </a:solidFill>
              </a:rPr>
              <a:t>Most Recent Audited Financial Statements</a:t>
            </a:r>
          </a:p>
          <a:p>
            <a:pPr marL="548958" lvl="1" indent="-274320" eaLnBrk="1" fontAlgn="auto" hangingPunct="1">
              <a:spcBef>
                <a:spcPts val="600"/>
              </a:spcBef>
              <a:spcAft>
                <a:spcPts val="300"/>
              </a:spcAft>
              <a:buFont typeface="Wingdings 2"/>
              <a:buChar char=""/>
              <a:defRPr/>
            </a:pPr>
            <a:r>
              <a:rPr lang="en-US" sz="1900" dirty="0">
                <a:solidFill>
                  <a:schemeClr val="bg2">
                    <a:lumMod val="50000"/>
                  </a:schemeClr>
                </a:solidFill>
              </a:rPr>
              <a:t>Accounting Policies and Procedures</a:t>
            </a:r>
          </a:p>
          <a:p>
            <a:pPr lvl="1" eaLnBrk="1" fontAlgn="auto" hangingPunct="1">
              <a:spcBef>
                <a:spcPts val="60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1900" dirty="0">
                <a:solidFill>
                  <a:schemeClr val="bg2">
                    <a:lumMod val="50000"/>
                  </a:schemeClr>
                </a:solidFill>
              </a:rPr>
              <a:t>Expenditure reports and general ledgers supporting outlays reported on the FFR for each program selected for review</a:t>
            </a:r>
          </a:p>
          <a:p>
            <a:pPr lvl="1" eaLnBrk="1" fontAlgn="auto" hangingPunct="1">
              <a:spcBef>
                <a:spcPts val="60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1900" dirty="0">
                <a:solidFill>
                  <a:schemeClr val="bg2">
                    <a:lumMod val="50000"/>
                  </a:schemeClr>
                </a:solidFill>
              </a:rPr>
              <a:t>Payroll ledgers for each program selected for review</a:t>
            </a:r>
          </a:p>
          <a:p>
            <a:pPr lvl="1" eaLnBrk="1" fontAlgn="auto" hangingPunct="1">
              <a:spcBef>
                <a:spcPts val="60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1900" dirty="0">
                <a:solidFill>
                  <a:schemeClr val="bg2">
                    <a:lumMod val="50000"/>
                  </a:schemeClr>
                </a:solidFill>
              </a:rPr>
              <a:t>Chart of Accounts</a:t>
            </a:r>
          </a:p>
          <a:p>
            <a:pPr lvl="1" eaLnBrk="1" fontAlgn="auto" hangingPunct="1">
              <a:spcBef>
                <a:spcPts val="60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1900" dirty="0">
                <a:solidFill>
                  <a:schemeClr val="bg2">
                    <a:lumMod val="50000"/>
                  </a:schemeClr>
                </a:solidFill>
              </a:rPr>
              <a:t>Current Organization Budget</a:t>
            </a:r>
          </a:p>
          <a:p>
            <a:pPr lvl="1" eaLnBrk="1" fontAlgn="auto" hangingPunct="1">
              <a:spcBef>
                <a:spcPts val="60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1900" dirty="0">
                <a:solidFill>
                  <a:schemeClr val="bg2">
                    <a:lumMod val="50000"/>
                  </a:schemeClr>
                </a:solidFill>
              </a:rPr>
              <a:t>Board meeting minutes for the past two years </a:t>
            </a:r>
          </a:p>
          <a:p>
            <a:pPr lvl="1" eaLnBrk="1" fontAlgn="auto" hangingPunct="1">
              <a:spcBef>
                <a:spcPts val="60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1900" dirty="0">
                <a:solidFill>
                  <a:schemeClr val="bg2">
                    <a:lumMod val="50000"/>
                  </a:schemeClr>
                </a:solidFill>
              </a:rPr>
              <a:t>Section 504 Self-Evaluation </a:t>
            </a:r>
          </a:p>
          <a:p>
            <a:pPr lvl="1" eaLnBrk="1" fontAlgn="auto" hangingPunct="1">
              <a:spcBef>
                <a:spcPts val="60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1900" dirty="0">
                <a:solidFill>
                  <a:schemeClr val="bg2">
                    <a:lumMod val="50000"/>
                  </a:schemeClr>
                </a:solidFill>
              </a:rPr>
              <a:t>Policies and Procedures for the Management of Federal Awards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en-US" sz="2200" dirty="0"/>
          </a:p>
          <a:p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1122607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D7FDE68B67C7B4F9FF5C986022680F5" ma:contentTypeVersion="10" ma:contentTypeDescription="Create a new document." ma:contentTypeScope="" ma:versionID="96b73a8c0047861c7e63e829f87d9385">
  <xsd:schema xmlns:xsd="http://www.w3.org/2001/XMLSchema" xmlns:xs="http://www.w3.org/2001/XMLSchema" xmlns:p="http://schemas.microsoft.com/office/2006/metadata/properties" xmlns:ns3="041f4cc8-39eb-43b4-9f04-bc1b1b6e8199" xmlns:ns4="143634bb-f4a1-40b4-86a8-159a1ac7181e" targetNamespace="http://schemas.microsoft.com/office/2006/metadata/properties" ma:root="true" ma:fieldsID="f09f5a0a1d8c8a8977f67da3c08911c2" ns3:_="" ns4:_="">
    <xsd:import namespace="041f4cc8-39eb-43b4-9f04-bc1b1b6e8199"/>
    <xsd:import namespace="143634bb-f4a1-40b4-86a8-159a1ac7181e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4:MediaServiceMetadata" minOccurs="0"/>
                <xsd:element ref="ns4:MediaServiceFastMetadata" minOccurs="0"/>
                <xsd:element ref="ns4:MediaServiceAutoKeyPoints" minOccurs="0"/>
                <xsd:element ref="ns4:MediaServiceKeyPoints" minOccurs="0"/>
                <xsd:element ref="ns4:MediaServiceDateTaken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1f4cc8-39eb-43b4-9f04-bc1b1b6e819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3634bb-f4a1-40b4-86a8-159a1ac7181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FCC408A-EDE0-4A51-AF91-7AC66F5BA11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0473F62-EEFD-4CD6-AFA0-9F6DF9A5FD9B}">
  <ds:schemaRefs>
    <ds:schemaRef ds:uri="http://schemas.microsoft.com/office/2006/metadata/properties"/>
    <ds:schemaRef ds:uri="http://purl.org/dc/elements/1.1/"/>
    <ds:schemaRef ds:uri="http://www.w3.org/XML/1998/namespace"/>
    <ds:schemaRef ds:uri="143634bb-f4a1-40b4-86a8-159a1ac7181e"/>
    <ds:schemaRef ds:uri="http://schemas.microsoft.com/office/infopath/2007/PartnerControls"/>
    <ds:schemaRef ds:uri="041f4cc8-39eb-43b4-9f04-bc1b1b6e8199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0CF7CBCF-7FB2-4AAA-8C4C-1EC3DFC027C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41f4cc8-39eb-43b4-9f04-bc1b1b6e8199"/>
    <ds:schemaRef ds:uri="143634bb-f4a1-40b4-86a8-159a1ac7181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3858</TotalTime>
  <Words>986</Words>
  <Application>Microsoft Office PowerPoint</Application>
  <PresentationFormat>On-screen Show (4:3)</PresentationFormat>
  <Paragraphs>161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Georgia</vt:lpstr>
      <vt:lpstr>Wingdings</vt:lpstr>
      <vt:lpstr>Wingdings 2</vt:lpstr>
      <vt:lpstr>Civic</vt:lpstr>
      <vt:lpstr>National Endowment  for the Arts</vt:lpstr>
      <vt:lpstr>Office of Inspector General</vt:lpstr>
      <vt:lpstr>Office of Inspector General</vt:lpstr>
      <vt:lpstr>Office of Inspector General</vt:lpstr>
      <vt:lpstr>Office of Inspector General</vt:lpstr>
      <vt:lpstr>Office of Inspector General</vt:lpstr>
      <vt:lpstr>Office of Inspector General</vt:lpstr>
      <vt:lpstr>Office of Inspector General</vt:lpstr>
      <vt:lpstr>Office of Inspector General</vt:lpstr>
      <vt:lpstr>Office of Inspector General</vt:lpstr>
      <vt:lpstr>Office of Inspector General</vt:lpstr>
      <vt:lpstr>Office of Inspector General</vt:lpstr>
      <vt:lpstr>Office of Inspector General</vt:lpstr>
      <vt:lpstr>Office of Inspector General</vt:lpstr>
      <vt:lpstr>Office of Inspector General</vt:lpstr>
      <vt:lpstr>Office of Inspector General</vt:lpstr>
      <vt:lpstr>Office of Inspector General</vt:lpstr>
      <vt:lpstr>Office of Inspector General</vt:lpstr>
      <vt:lpstr>Office of Inspector General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National Endowment for the Arts</dc:title>
  <dc:creator>neaprofile</dc:creator>
  <cp:lastModifiedBy>Monica Muhammad</cp:lastModifiedBy>
  <cp:revision>193</cp:revision>
  <cp:lastPrinted>2020-03-04T17:17:30Z</cp:lastPrinted>
  <dcterms:created xsi:type="dcterms:W3CDTF">2011-03-31T20:23:29Z</dcterms:created>
  <dcterms:modified xsi:type="dcterms:W3CDTF">2021-02-26T18:41:10Z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0x0101003D7FDE68B67C7B4F9FF5C986022680F5</vt:lpwstr>
  </property>
</Properties>
</file>