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7" r:id="rId2"/>
    <p:sldId id="324" r:id="rId3"/>
    <p:sldId id="258" r:id="rId4"/>
    <p:sldId id="259" r:id="rId5"/>
    <p:sldId id="260" r:id="rId6"/>
    <p:sldId id="261" r:id="rId7"/>
    <p:sldId id="322" r:id="rId8"/>
    <p:sldId id="263" r:id="rId9"/>
    <p:sldId id="264" r:id="rId10"/>
    <p:sldId id="305" r:id="rId11"/>
    <p:sldId id="293" r:id="rId12"/>
    <p:sldId id="323" r:id="rId13"/>
    <p:sldId id="266" r:id="rId14"/>
    <p:sldId id="271" r:id="rId15"/>
    <p:sldId id="273" r:id="rId16"/>
    <p:sldId id="274" r:id="rId17"/>
    <p:sldId id="275" r:id="rId18"/>
    <p:sldId id="276" r:id="rId19"/>
    <p:sldId id="267" r:id="rId20"/>
    <p:sldId id="279" r:id="rId21"/>
    <p:sldId id="319" r:id="rId22"/>
    <p:sldId id="317" r:id="rId23"/>
    <p:sldId id="316" r:id="rId24"/>
    <p:sldId id="318" r:id="rId25"/>
    <p:sldId id="280" r:id="rId26"/>
    <p:sldId id="311" r:id="rId27"/>
    <p:sldId id="312" r:id="rId28"/>
    <p:sldId id="310" r:id="rId29"/>
    <p:sldId id="282" r:id="rId30"/>
    <p:sldId id="306" r:id="rId31"/>
    <p:sldId id="321" r:id="rId32"/>
    <p:sldId id="309" r:id="rId33"/>
    <p:sldId id="308" r:id="rId34"/>
    <p:sldId id="304" r:id="rId35"/>
    <p:sldId id="307" r:id="rId36"/>
    <p:sldId id="283" r:id="rId37"/>
    <p:sldId id="303" r:id="rId38"/>
    <p:sldId id="286" r:id="rId39"/>
    <p:sldId id="287" r:id="rId40"/>
    <p:sldId id="288" r:id="rId41"/>
    <p:sldId id="289" r:id="rId42"/>
    <p:sldId id="290" r:id="rId43"/>
    <p:sldId id="292" r:id="rId44"/>
    <p:sldId id="270" r:id="rId45"/>
    <p:sldId id="268" r:id="rId4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aprofile" initials="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B86F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05" autoAdjust="0"/>
    <p:restoredTop sz="90120" autoAdjust="0"/>
  </p:normalViewPr>
  <p:slideViewPr>
    <p:cSldViewPr>
      <p:cViewPr>
        <p:scale>
          <a:sx n="100" d="100"/>
          <a:sy n="100" d="100"/>
        </p:scale>
        <p:origin x="-1902" y="-84"/>
      </p:cViewPr>
      <p:guideLst>
        <p:guide orient="horz" pos="2160"/>
        <p:guide pos="2880"/>
      </p:guideLst>
    </p:cSldViewPr>
  </p:slideViewPr>
  <p:outlineViewPr>
    <p:cViewPr>
      <p:scale>
        <a:sx n="33" d="100"/>
        <a:sy n="33" d="100"/>
      </p:scale>
      <p:origin x="246" y="318522"/>
    </p:cViewPr>
  </p:outlineViewPr>
  <p:notesTextViewPr>
    <p:cViewPr>
      <p:scale>
        <a:sx n="100" d="100"/>
        <a:sy n="100" d="100"/>
      </p:scale>
      <p:origin x="0" y="144"/>
    </p:cViewPr>
  </p:notesTextViewPr>
  <p:sorterViewPr>
    <p:cViewPr>
      <p:scale>
        <a:sx n="66" d="100"/>
        <a:sy n="66" d="100"/>
      </p:scale>
      <p:origin x="0" y="0"/>
    </p:cViewPr>
  </p:sorterViewPr>
  <p:notesViewPr>
    <p:cSldViewPr>
      <p:cViewPr varScale="1">
        <p:scale>
          <a:sx n="82" d="100"/>
          <a:sy n="82" d="100"/>
        </p:scale>
        <p:origin x="-3894" y="-10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5"/>
  <c:chart>
    <c:autoTitleDeleted val="1"/>
    <c:view3D>
      <c:rotX val="30"/>
      <c:perspective val="30"/>
    </c:view3D>
    <c:plotArea>
      <c:layout>
        <c:manualLayout>
          <c:layoutTarget val="inner"/>
          <c:xMode val="edge"/>
          <c:yMode val="edge"/>
          <c:x val="4.6205440229062276E-2"/>
          <c:y val="7.3274494534337514E-2"/>
          <c:w val="0.81147594050743654"/>
          <c:h val="0.77254837848659264"/>
        </c:manualLayout>
      </c:layout>
      <c:pie3DChart>
        <c:varyColors val="1"/>
        <c:ser>
          <c:idx val="0"/>
          <c:order val="0"/>
          <c:tx>
            <c:strRef>
              <c:f>Sheet1!$B$1</c:f>
              <c:strCache>
                <c:ptCount val="1"/>
                <c:pt idx="0">
                  <c:v>Eligible Applications</c:v>
                </c:pt>
              </c:strCache>
            </c:strRef>
          </c:tx>
          <c:explosion val="25"/>
          <c:dPt>
            <c:idx val="1"/>
            <c:explosion val="57"/>
          </c:dPt>
          <c:dLbls>
            <c:dLbl>
              <c:idx val="0"/>
              <c:layout>
                <c:manualLayout>
                  <c:x val="0.11225375805297144"/>
                  <c:y val="1.2820512820512863E-2"/>
                </c:manualLayout>
              </c:layout>
              <c:tx>
                <c:rich>
                  <a:bodyPr/>
                  <a:lstStyle/>
                  <a:p>
                    <a:r>
                      <a:rPr lang="en-US" sz="2800" b="1" dirty="0" smtClean="0">
                        <a:solidFill>
                          <a:schemeClr val="bg1">
                            <a:lumMod val="50000"/>
                          </a:schemeClr>
                        </a:solidFill>
                        <a:latin typeface="Century Gothic" pitchFamily="34" charset="0"/>
                      </a:rPr>
                      <a:t>3.5% Funded </a:t>
                    </a:r>
                    <a:endParaRPr lang="en-US" sz="2800" b="1" dirty="0">
                      <a:solidFill>
                        <a:schemeClr val="bg1">
                          <a:lumMod val="50000"/>
                        </a:schemeClr>
                      </a:solidFill>
                      <a:latin typeface="Century Gothic" pitchFamily="34" charset="0"/>
                    </a:endParaRPr>
                  </a:p>
                </c:rich>
              </c:tx>
              <c:dLblPos val="bestFit"/>
              <c:showVal val="1"/>
              <c:showPercent val="1"/>
            </c:dLbl>
            <c:dLbl>
              <c:idx val="1"/>
              <c:delete val="1"/>
            </c:dLbl>
            <c:dLblPos val="bestFit"/>
            <c:showVal val="1"/>
            <c:showPercent val="1"/>
          </c:dLbls>
          <c:cat>
            <c:strRef>
              <c:f>Sheet1!$A$2:$A$3</c:f>
              <c:strCache>
                <c:ptCount val="2"/>
                <c:pt idx="0">
                  <c:v>Recommended</c:v>
                </c:pt>
                <c:pt idx="1">
                  <c:v>Rejected</c:v>
                </c:pt>
              </c:strCache>
            </c:strRef>
          </c:cat>
          <c:val>
            <c:numRef>
              <c:f>Sheet1!$B$2:$B$3</c:f>
              <c:numCache>
                <c:formatCode>General</c:formatCode>
                <c:ptCount val="2"/>
                <c:pt idx="0">
                  <c:v>3.5</c:v>
                </c:pt>
                <c:pt idx="1">
                  <c:v>96.5</c:v>
                </c:pt>
              </c:numCache>
            </c:numRef>
          </c:val>
        </c:ser>
        <c:ser>
          <c:idx val="1"/>
          <c:order val="1"/>
          <c:tx>
            <c:strRef>
              <c:f>Sheet1!$C$1</c:f>
              <c:strCache>
                <c:ptCount val="1"/>
                <c:pt idx="0">
                  <c:v>Column1</c:v>
                </c:pt>
              </c:strCache>
            </c:strRef>
          </c:tx>
          <c:cat>
            <c:strRef>
              <c:f>Sheet1!$A$2:$A$3</c:f>
              <c:strCache>
                <c:ptCount val="2"/>
                <c:pt idx="0">
                  <c:v>Recommended</c:v>
                </c:pt>
                <c:pt idx="1">
                  <c:v>Rejected</c:v>
                </c:pt>
              </c:strCache>
            </c:strRef>
          </c:cat>
          <c:val>
            <c:numRef>
              <c:f>Sheet1!$C$2:$C$3</c:f>
              <c:numCache>
                <c:formatCode>General</c:formatCode>
                <c:ptCount val="2"/>
              </c:numCache>
            </c:numRef>
          </c:val>
        </c:ser>
      </c:pie3DChart>
    </c:plotArea>
    <c:plotVisOnly val="1"/>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7"/>
  <c:chart>
    <c:autoTitleDeleted val="1"/>
    <c:view3D>
      <c:rotX val="30"/>
      <c:perspective val="30"/>
    </c:view3D>
    <c:plotArea>
      <c:layout>
        <c:manualLayout>
          <c:layoutTarget val="inner"/>
          <c:xMode val="edge"/>
          <c:yMode val="edge"/>
          <c:x val="4.6205440229062276E-2"/>
          <c:y val="7.3274494534337334E-2"/>
          <c:w val="0.81147594050743654"/>
          <c:h val="0.77254837848659474"/>
        </c:manualLayout>
      </c:layout>
      <c:pie3DChart>
        <c:varyColors val="1"/>
        <c:ser>
          <c:idx val="0"/>
          <c:order val="0"/>
          <c:tx>
            <c:strRef>
              <c:f>Sheet1!$B$1</c:f>
              <c:strCache>
                <c:ptCount val="1"/>
                <c:pt idx="0">
                  <c:v>Eligible Applications</c:v>
                </c:pt>
              </c:strCache>
            </c:strRef>
          </c:tx>
          <c:explosion val="50"/>
          <c:dPt>
            <c:idx val="0"/>
            <c:explosion val="45"/>
          </c:dPt>
          <c:dPt>
            <c:idx val="1"/>
            <c:explosion val="72"/>
          </c:dPt>
          <c:dLbls>
            <c:dLbl>
              <c:idx val="0"/>
              <c:layout>
                <c:manualLayout>
                  <c:x val="0.11225375805297109"/>
                  <c:y val="1.282051282051286E-2"/>
                </c:manualLayout>
              </c:layout>
              <c:tx>
                <c:rich>
                  <a:bodyPr/>
                  <a:lstStyle/>
                  <a:p>
                    <a:r>
                      <a:rPr lang="en-US" sz="2800" b="1" dirty="0" smtClean="0">
                        <a:solidFill>
                          <a:schemeClr val="bg1">
                            <a:lumMod val="50000"/>
                          </a:schemeClr>
                        </a:solidFill>
                        <a:latin typeface="Century Gothic" pitchFamily="34" charset="0"/>
                      </a:rPr>
                      <a:t>2.9% Funded </a:t>
                    </a:r>
                    <a:endParaRPr lang="en-US" sz="2800" b="1" dirty="0">
                      <a:solidFill>
                        <a:schemeClr val="bg1">
                          <a:lumMod val="50000"/>
                        </a:schemeClr>
                      </a:solidFill>
                      <a:latin typeface="Century Gothic" pitchFamily="34" charset="0"/>
                    </a:endParaRPr>
                  </a:p>
                </c:rich>
              </c:tx>
              <c:dLblPos val="bestFit"/>
              <c:showVal val="1"/>
              <c:showPercent val="1"/>
            </c:dLbl>
            <c:dLbl>
              <c:idx val="1"/>
              <c:delete val="1"/>
            </c:dLbl>
            <c:dLblPos val="bestFit"/>
            <c:showVal val="1"/>
            <c:showPercent val="1"/>
          </c:dLbls>
          <c:cat>
            <c:strRef>
              <c:f>Sheet1!$A$2:$A$3</c:f>
              <c:strCache>
                <c:ptCount val="2"/>
                <c:pt idx="0">
                  <c:v>Recommended</c:v>
                </c:pt>
                <c:pt idx="1">
                  <c:v>Rejected</c:v>
                </c:pt>
              </c:strCache>
            </c:strRef>
          </c:cat>
          <c:val>
            <c:numRef>
              <c:f>Sheet1!$B$2:$B$3</c:f>
              <c:numCache>
                <c:formatCode>General</c:formatCode>
                <c:ptCount val="2"/>
                <c:pt idx="0">
                  <c:v>3.5</c:v>
                </c:pt>
                <c:pt idx="1">
                  <c:v>96.5</c:v>
                </c:pt>
              </c:numCache>
            </c:numRef>
          </c:val>
        </c:ser>
        <c:ser>
          <c:idx val="1"/>
          <c:order val="1"/>
          <c:tx>
            <c:strRef>
              <c:f>Sheet1!$C$1</c:f>
              <c:strCache>
                <c:ptCount val="1"/>
                <c:pt idx="0">
                  <c:v>Column1</c:v>
                </c:pt>
              </c:strCache>
            </c:strRef>
          </c:tx>
          <c:cat>
            <c:strRef>
              <c:f>Sheet1!$A$2:$A$3</c:f>
              <c:strCache>
                <c:ptCount val="2"/>
                <c:pt idx="0">
                  <c:v>Recommended</c:v>
                </c:pt>
                <c:pt idx="1">
                  <c:v>Rejected</c:v>
                </c:pt>
              </c:strCache>
            </c:strRef>
          </c:cat>
          <c:val>
            <c:numRef>
              <c:f>Sheet1!$C$2:$C$3</c:f>
              <c:numCache>
                <c:formatCode>General</c:formatCode>
                <c:ptCount val="2"/>
              </c:numCache>
            </c:numRef>
          </c:val>
        </c:ser>
      </c:pie3DChart>
    </c:plotArea>
    <c:plotVisOnly val="1"/>
  </c:chart>
  <c:txPr>
    <a:bodyPr/>
    <a:lstStyle/>
    <a:p>
      <a:pPr>
        <a:defRPr sz="180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0.54455</cdr:x>
      <cdr:y>0.91208</cdr:y>
    </cdr:from>
    <cdr:to>
      <cdr:x>0.9991</cdr:x>
      <cdr:y>1</cdr:y>
    </cdr:to>
    <cdr:sp macro="" textlink="">
      <cdr:nvSpPr>
        <cdr:cNvPr id="2" name="TextBox 1"/>
        <cdr:cNvSpPr txBox="1"/>
      </cdr:nvSpPr>
      <cdr:spPr>
        <a:xfrm xmlns:a="http://schemas.openxmlformats.org/drawingml/2006/main">
          <a:off x="4191000" y="4191000"/>
          <a:ext cx="3498307" cy="3751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2000" b="1" dirty="0" smtClean="0">
              <a:solidFill>
                <a:schemeClr val="bg1">
                  <a:lumMod val="50000"/>
                </a:schemeClr>
              </a:solidFill>
              <a:latin typeface="Century Gothic" pitchFamily="34" charset="0"/>
            </a:rPr>
            <a:t>1,137 Eligible Applications</a:t>
          </a:r>
          <a:endParaRPr lang="en-US" sz="2000" b="1" dirty="0">
            <a:solidFill>
              <a:schemeClr val="bg1">
                <a:lumMod val="50000"/>
              </a:schemeClr>
            </a:solidFill>
            <a:latin typeface="Century Gothic" pitchFamily="34" charset="0"/>
          </a:endParaRPr>
        </a:p>
      </cdr:txBody>
    </cdr:sp>
  </cdr:relSizeAnchor>
  <cdr:relSizeAnchor xmlns:cdr="http://schemas.openxmlformats.org/drawingml/2006/chartDrawing">
    <cdr:from>
      <cdr:x>0.03636</cdr:x>
      <cdr:y>0.05861</cdr:y>
    </cdr:from>
    <cdr:to>
      <cdr:x>0.29091</cdr:x>
      <cdr:y>0.17582</cdr:y>
    </cdr:to>
    <cdr:sp macro="" textlink="">
      <cdr:nvSpPr>
        <cdr:cNvPr id="4" name="TextBox 3"/>
        <cdr:cNvSpPr txBox="1"/>
      </cdr:nvSpPr>
      <cdr:spPr>
        <a:xfrm xmlns:a="http://schemas.openxmlformats.org/drawingml/2006/main">
          <a:off x="304800" y="304800"/>
          <a:ext cx="21336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0.02727</cdr:x>
      <cdr:y>0.05861</cdr:y>
    </cdr:from>
    <cdr:to>
      <cdr:x>0.42727</cdr:x>
      <cdr:y>0.23443</cdr:y>
    </cdr:to>
    <cdr:sp macro="" textlink="">
      <cdr:nvSpPr>
        <cdr:cNvPr id="5" name="TextBox 4"/>
        <cdr:cNvSpPr txBox="1"/>
      </cdr:nvSpPr>
      <cdr:spPr>
        <a:xfrm xmlns:a="http://schemas.openxmlformats.org/drawingml/2006/main">
          <a:off x="228600" y="304800"/>
          <a:ext cx="33528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2800" b="1" dirty="0">
            <a:latin typeface="Century Gothic"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0.54455</cdr:x>
      <cdr:y>0.91208</cdr:y>
    </cdr:from>
    <cdr:to>
      <cdr:x>0.9991</cdr:x>
      <cdr:y>1</cdr:y>
    </cdr:to>
    <cdr:sp macro="" textlink="">
      <cdr:nvSpPr>
        <cdr:cNvPr id="2" name="TextBox 1"/>
        <cdr:cNvSpPr txBox="1"/>
      </cdr:nvSpPr>
      <cdr:spPr>
        <a:xfrm xmlns:a="http://schemas.openxmlformats.org/drawingml/2006/main">
          <a:off x="4191000" y="4191000"/>
          <a:ext cx="3498307" cy="3751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2000" b="1" dirty="0" smtClean="0">
              <a:solidFill>
                <a:schemeClr val="bg1">
                  <a:lumMod val="50000"/>
                </a:schemeClr>
              </a:solidFill>
              <a:latin typeface="Century Gothic" pitchFamily="34" charset="0"/>
            </a:rPr>
            <a:t>1,316 Eligible Applications</a:t>
          </a:r>
          <a:endParaRPr lang="en-US" sz="2000" b="1" dirty="0">
            <a:solidFill>
              <a:schemeClr val="bg1">
                <a:lumMod val="50000"/>
              </a:schemeClr>
            </a:solidFill>
            <a:latin typeface="Century Gothic" pitchFamily="34" charset="0"/>
          </a:endParaRPr>
        </a:p>
      </cdr:txBody>
    </cdr:sp>
  </cdr:relSizeAnchor>
  <cdr:relSizeAnchor xmlns:cdr="http://schemas.openxmlformats.org/drawingml/2006/chartDrawing">
    <cdr:from>
      <cdr:x>0.03636</cdr:x>
      <cdr:y>0.05861</cdr:y>
    </cdr:from>
    <cdr:to>
      <cdr:x>0.29091</cdr:x>
      <cdr:y>0.17582</cdr:y>
    </cdr:to>
    <cdr:sp macro="" textlink="">
      <cdr:nvSpPr>
        <cdr:cNvPr id="4" name="TextBox 3"/>
        <cdr:cNvSpPr txBox="1"/>
      </cdr:nvSpPr>
      <cdr:spPr>
        <a:xfrm xmlns:a="http://schemas.openxmlformats.org/drawingml/2006/main">
          <a:off x="304800" y="304800"/>
          <a:ext cx="21336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0.02727</cdr:x>
      <cdr:y>0.05861</cdr:y>
    </cdr:from>
    <cdr:to>
      <cdr:x>0.42727</cdr:x>
      <cdr:y>0.23443</cdr:y>
    </cdr:to>
    <cdr:sp macro="" textlink="">
      <cdr:nvSpPr>
        <cdr:cNvPr id="5" name="TextBox 4"/>
        <cdr:cNvSpPr txBox="1"/>
      </cdr:nvSpPr>
      <cdr:spPr>
        <a:xfrm xmlns:a="http://schemas.openxmlformats.org/drawingml/2006/main">
          <a:off x="228600" y="304800"/>
          <a:ext cx="33528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2800" b="1" dirty="0">
            <a:latin typeface="Century Gothic"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B99D8658-4A75-401F-8F15-049A05D37D59}" type="datetimeFigureOut">
              <a:rPr lang="en-US" smtClean="0"/>
              <a:pPr/>
              <a:t>1/31/2014</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6B01E320-3529-47A5-B4D2-71F09186F214}"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57052F8-00C3-430B-B31F-BBBE100F9B4D}" type="datetimeFigureOut">
              <a:rPr lang="en-US" smtClean="0"/>
              <a:pPr/>
              <a:t>1/31/2014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059AC44-2D63-4D42-ADC2-59CBD4AB8BB3}"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arts.gov/"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arts.gov/grants/apply/Lit/How.html"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www.grants.gov/"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084263" y="228600"/>
            <a:ext cx="3198812" cy="2400300"/>
          </a:xfrm>
          <a:noFill/>
          <a:ln>
            <a:solidFill>
              <a:srgbClr val="000000"/>
            </a:solidFill>
            <a:miter lim="800000"/>
            <a:headEnd/>
            <a:tailEnd/>
          </a:ln>
        </p:spPr>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444B89-363C-42EB-A4AD-C3FABAB1F548}" type="slidenum">
              <a:rPr lang="en-US" smtClean="0"/>
              <a:pPr fontAlgn="base">
                <a:spcBef>
                  <a:spcPct val="0"/>
                </a:spcBef>
                <a:spcAft>
                  <a:spcPct val="0"/>
                </a:spcAft>
                <a:defRPr/>
              </a:pPr>
              <a:t>1</a:t>
            </a:fld>
            <a:endParaRPr lang="en-US" dirty="0" smtClean="0"/>
          </a:p>
        </p:txBody>
      </p:sp>
      <p:sp>
        <p:nvSpPr>
          <p:cNvPr id="5" name="Notes Placeholder 2"/>
          <p:cNvSpPr>
            <a:spLocks noGrp="1"/>
          </p:cNvSpPr>
          <p:nvPr>
            <p:ph type="body" idx="1"/>
          </p:nvPr>
        </p:nvSpPr>
        <p:spPr bwMode="auto">
          <a:xfrm>
            <a:off x="372717" y="2743200"/>
            <a:ext cx="6038022" cy="6248400"/>
          </a:xfrm>
          <a:noFill/>
        </p:spPr>
        <p:txBody>
          <a:bodyPr wrap="square" numCol="1" anchor="t" anchorCtr="0" compatLnSpc="1">
            <a:prstTxWarp prst="textNoShape">
              <a:avLst/>
            </a:prstTxWarp>
            <a:normAutofit/>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sz="1600" dirty="0" smtClean="0">
                <a:latin typeface="+mj-lt"/>
                <a:ea typeface="Verdana" pitchFamily="34" charset="0"/>
                <a:cs typeface="Arial" pitchFamily="34" charset="0"/>
              </a:rPr>
              <a:t>Welcome to the NEA Creative</a:t>
            </a:r>
            <a:r>
              <a:rPr lang="en-US" sz="1600" baseline="0" dirty="0" smtClean="0">
                <a:latin typeface="+mj-lt"/>
                <a:ea typeface="Verdana" pitchFamily="34" charset="0"/>
                <a:cs typeface="Arial" pitchFamily="34" charset="0"/>
              </a:rPr>
              <a:t> Writing Fellowships </a:t>
            </a:r>
            <a:r>
              <a:rPr lang="en-US" sz="1600" dirty="0" smtClean="0">
                <a:latin typeface="+mj-lt"/>
                <a:ea typeface="Verdana" pitchFamily="34" charset="0"/>
                <a:cs typeface="Arial" pitchFamily="34" charset="0"/>
              </a:rPr>
              <a:t>Webinar. I’m Amy Stolls, Acting Director of Literature. With me here are Eleanor</a:t>
            </a:r>
            <a:r>
              <a:rPr lang="en-US" sz="1600" baseline="0" dirty="0" smtClean="0">
                <a:latin typeface="+mj-lt"/>
                <a:ea typeface="Verdana" pitchFamily="34" charset="0"/>
                <a:cs typeface="Arial" pitchFamily="34" charset="0"/>
              </a:rPr>
              <a:t> Steele, our literature specialist, and Rebecca Maner, literature’s division specialist. </a:t>
            </a:r>
            <a:r>
              <a:rPr lang="en-US" sz="1600" dirty="0" smtClean="0">
                <a:latin typeface="+mj-lt"/>
                <a:ea typeface="Verdana" pitchFamily="34" charset="0"/>
                <a:cs typeface="Arial" pitchFamily="34" charset="0"/>
              </a:rPr>
              <a:t>Thank you for joining</a:t>
            </a:r>
            <a:r>
              <a:rPr lang="en-US" sz="1600" baseline="0" dirty="0" smtClean="0">
                <a:latin typeface="+mj-lt"/>
                <a:ea typeface="Verdana" pitchFamily="34" charset="0"/>
                <a:cs typeface="Arial" pitchFamily="34" charset="0"/>
              </a:rPr>
              <a:t> us today.</a:t>
            </a:r>
            <a:endParaRPr lang="en-US" sz="1600" dirty="0" smtClean="0">
              <a:latin typeface="+mj-lt"/>
              <a:ea typeface="Verdana" pitchFamily="34" charset="0"/>
              <a:cs typeface="Arial" pitchFamily="34" charset="0"/>
            </a:endParaRPr>
          </a:p>
          <a:p>
            <a:pPr>
              <a:lnSpc>
                <a:spcPct val="100000"/>
              </a:lnSpc>
              <a:spcBef>
                <a:spcPts val="0"/>
              </a:spcBef>
            </a:pPr>
            <a:endParaRPr lang="en-US" sz="1600" dirty="0" smtClean="0">
              <a:latin typeface="+mj-lt"/>
              <a:cs typeface="Arial" pitchFamily="34" charset="0"/>
            </a:endParaRPr>
          </a:p>
          <a:p>
            <a:pPr>
              <a:lnSpc>
                <a:spcPct val="100000"/>
              </a:lnSpc>
              <a:spcBef>
                <a:spcPts val="0"/>
              </a:spcBef>
            </a:pPr>
            <a:r>
              <a:rPr lang="en-US" sz="1600" u="sng" dirty="0" smtClean="0">
                <a:latin typeface="+mj-lt"/>
                <a:cs typeface="Arial" pitchFamily="34" charset="0"/>
              </a:rPr>
              <a:t>A few housekeeping issues before we begin:</a:t>
            </a:r>
          </a:p>
          <a:p>
            <a:pPr>
              <a:lnSpc>
                <a:spcPct val="100000"/>
              </a:lnSpc>
              <a:spcBef>
                <a:spcPts val="0"/>
              </a:spcBef>
            </a:pPr>
            <a:endParaRPr lang="en-US" sz="1600" dirty="0" smtClean="0">
              <a:latin typeface="+mj-lt"/>
              <a:cs typeface="Arial" pitchFamily="34" charset="0"/>
            </a:endParaRPr>
          </a:p>
          <a:p>
            <a:pPr>
              <a:lnSpc>
                <a:spcPct val="100000"/>
              </a:lnSpc>
              <a:spcBef>
                <a:spcPts val="0"/>
              </a:spcBef>
            </a:pPr>
            <a:r>
              <a:rPr lang="en-US" sz="1600" dirty="0" smtClean="0">
                <a:latin typeface="+mj-lt"/>
                <a:cs typeface="Arial" pitchFamily="34" charset="0"/>
              </a:rPr>
              <a:t>We’ll give a brief</a:t>
            </a:r>
            <a:r>
              <a:rPr lang="en-US" sz="1600" baseline="0" dirty="0" smtClean="0">
                <a:latin typeface="+mj-lt"/>
                <a:cs typeface="Arial" pitchFamily="34" charset="0"/>
              </a:rPr>
              <a:t> </a:t>
            </a:r>
            <a:r>
              <a:rPr lang="en-US" sz="1600" dirty="0" smtClean="0">
                <a:latin typeface="+mj-lt"/>
                <a:cs typeface="Arial" pitchFamily="34" charset="0"/>
              </a:rPr>
              <a:t>PowerPoint presentation</a:t>
            </a:r>
            <a:r>
              <a:rPr lang="en-US" sz="1600" baseline="0" dirty="0" smtClean="0">
                <a:latin typeface="+mj-lt"/>
                <a:cs typeface="Arial" pitchFamily="34" charset="0"/>
              </a:rPr>
              <a:t> and then open the floor to questions.</a:t>
            </a:r>
          </a:p>
          <a:p>
            <a:pPr>
              <a:lnSpc>
                <a:spcPct val="100000"/>
              </a:lnSpc>
              <a:spcBef>
                <a:spcPts val="0"/>
              </a:spcBef>
            </a:pPr>
            <a:endParaRPr lang="en-US" sz="1600" baseline="0" dirty="0" smtClean="0">
              <a:latin typeface="+mj-lt"/>
              <a:cs typeface="Arial" pitchFamily="34" charset="0"/>
            </a:endParaRPr>
          </a:p>
          <a:p>
            <a:pPr>
              <a:lnSpc>
                <a:spcPct val="100000"/>
              </a:lnSpc>
              <a:spcBef>
                <a:spcPts val="0"/>
              </a:spcBef>
            </a:pPr>
            <a:r>
              <a:rPr lang="en-US" sz="1600" dirty="0" smtClean="0">
                <a:latin typeface="+mj-lt"/>
                <a:cs typeface="Arial" pitchFamily="34" charset="0"/>
              </a:rPr>
              <a:t>Note</a:t>
            </a:r>
            <a:r>
              <a:rPr lang="en-US" sz="1600" baseline="0" dirty="0" smtClean="0">
                <a:latin typeface="+mj-lt"/>
                <a:cs typeface="Arial" pitchFamily="34" charset="0"/>
              </a:rPr>
              <a:t> that y</a:t>
            </a:r>
            <a:r>
              <a:rPr lang="en-US" sz="1600" dirty="0" smtClean="0">
                <a:latin typeface="+mj-lt"/>
                <a:cs typeface="Arial" pitchFamily="34" charset="0"/>
              </a:rPr>
              <a:t>ou are all muted and will only be able to hear us. </a:t>
            </a:r>
          </a:p>
          <a:p>
            <a:pPr>
              <a:lnSpc>
                <a:spcPct val="100000"/>
              </a:lnSpc>
              <a:spcBef>
                <a:spcPts val="0"/>
              </a:spcBef>
            </a:pPr>
            <a:r>
              <a:rPr lang="en-US" sz="1600" dirty="0" smtClean="0">
                <a:latin typeface="+mj-lt"/>
                <a:cs typeface="Arial" pitchFamily="34" charset="0"/>
              </a:rPr>
              <a:t> </a:t>
            </a:r>
          </a:p>
          <a:p>
            <a:pPr>
              <a:lnSpc>
                <a:spcPct val="100000"/>
              </a:lnSpc>
              <a:spcBef>
                <a:spcPts val="0"/>
              </a:spcBef>
            </a:pPr>
            <a:r>
              <a:rPr lang="en-US" sz="1600" dirty="0" smtClean="0">
                <a:latin typeface="+mj-lt"/>
                <a:cs typeface="Arial" pitchFamily="34" charset="0"/>
              </a:rPr>
              <a:t>You can submit questions/comments at any time using the Q&amp;A box below the PowerPoint. We will do our best to address as many as possible during the time we have.</a:t>
            </a:r>
          </a:p>
          <a:p>
            <a:pPr>
              <a:lnSpc>
                <a:spcPct val="100000"/>
              </a:lnSpc>
              <a:spcBef>
                <a:spcPts val="0"/>
              </a:spcBef>
            </a:pPr>
            <a:r>
              <a:rPr lang="en-US" sz="1600" dirty="0" smtClean="0">
                <a:latin typeface="+mj-lt"/>
                <a:cs typeface="Arial" pitchFamily="34" charset="0"/>
              </a:rPr>
              <a:t> </a:t>
            </a:r>
          </a:p>
          <a:p>
            <a:pPr>
              <a:lnSpc>
                <a:spcPct val="100000"/>
              </a:lnSpc>
              <a:spcBef>
                <a:spcPts val="0"/>
              </a:spcBef>
            </a:pPr>
            <a:r>
              <a:rPr lang="en-US" sz="1600" dirty="0" smtClean="0">
                <a:latin typeface="+mj-lt"/>
                <a:cs typeface="Arial" pitchFamily="34" charset="0"/>
              </a:rPr>
              <a:t>Please do not use the "raise hand" button.</a:t>
            </a:r>
          </a:p>
          <a:p>
            <a:pPr>
              <a:lnSpc>
                <a:spcPct val="100000"/>
              </a:lnSpc>
              <a:spcBef>
                <a:spcPts val="0"/>
              </a:spcBef>
            </a:pPr>
            <a:r>
              <a:rPr lang="en-US" sz="1600" dirty="0" smtClean="0">
                <a:latin typeface="+mj-lt"/>
                <a:cs typeface="Arial" pitchFamily="34" charset="0"/>
              </a:rPr>
              <a:t> </a:t>
            </a:r>
          </a:p>
          <a:p>
            <a:pPr>
              <a:lnSpc>
                <a:spcPct val="100000"/>
              </a:lnSpc>
              <a:spcBef>
                <a:spcPts val="0"/>
              </a:spcBef>
            </a:pPr>
            <a:r>
              <a:rPr lang="en-US" sz="1600" dirty="0" smtClean="0">
                <a:latin typeface="+mj-lt"/>
                <a:cs typeface="Arial" pitchFamily="34" charset="0"/>
              </a:rPr>
              <a:t>This webinar will be posted on</a:t>
            </a:r>
            <a:r>
              <a:rPr lang="en-US" sz="1600" baseline="0" dirty="0" smtClean="0">
                <a:latin typeface="+mj-lt"/>
                <a:cs typeface="Arial" pitchFamily="34" charset="0"/>
              </a:rPr>
              <a:t> o</a:t>
            </a:r>
            <a:r>
              <a:rPr lang="en-US" sz="1600" dirty="0" smtClean="0">
                <a:latin typeface="+mj-lt"/>
                <a:cs typeface="Arial" pitchFamily="34" charset="0"/>
              </a:rPr>
              <a:t>ur website in a few days so you can refer to it in the future.  Let’s begin…</a:t>
            </a:r>
          </a:p>
          <a:p>
            <a:pPr eaLnBrk="1" hangingPunct="1">
              <a:spcBef>
                <a:spcPct val="0"/>
              </a:spcBef>
            </a:pPr>
            <a:endParaRPr lang="en-US" sz="1300" dirty="0" smtClean="0">
              <a:latin typeface="+mj-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10"/>
          </p:nvPr>
        </p:nvSpPr>
        <p:spPr/>
        <p:txBody>
          <a:bodyPr/>
          <a:lstStyle/>
          <a:p>
            <a:fld id="{9059AC44-2D63-4D42-ADC2-59CBD4AB8BB3}"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50000"/>
              </a:lnSpc>
              <a:spcBef>
                <a:spcPts val="0"/>
              </a:spcBef>
              <a:buNone/>
              <a:tabLst>
                <a:tab pos="457200" algn="l"/>
              </a:tabLst>
              <a:defRPr/>
            </a:pPr>
            <a:r>
              <a:rPr lang="en-US" sz="1800" dirty="0" smtClean="0">
                <a:latin typeface="+mj-lt"/>
              </a:rPr>
              <a:t>Nine of the last ten U.S. Poets Laureate</a:t>
            </a:r>
            <a:r>
              <a:rPr lang="en-US" sz="1800" baseline="0" dirty="0" smtClean="0">
                <a:latin typeface="+mj-lt"/>
              </a:rPr>
              <a:t> </a:t>
            </a:r>
            <a:r>
              <a:rPr lang="en-US" sz="1800" dirty="0" smtClean="0">
                <a:latin typeface="+mj-lt"/>
              </a:rPr>
              <a:t>are NEA Fellows.</a:t>
            </a:r>
          </a:p>
          <a:p>
            <a:endParaRPr lang="en-US" sz="1800" dirty="0" smtClean="0">
              <a:latin typeface="+mj-lt"/>
            </a:endParaRPr>
          </a:p>
          <a:p>
            <a:r>
              <a:rPr lang="en-US" sz="1800" dirty="0" smtClean="0">
                <a:latin typeface="+mj-lt"/>
              </a:rPr>
              <a:t>Here are two examples, Philip Levine and Natasha Trethewey . </a:t>
            </a:r>
            <a:endParaRPr lang="en-US" sz="1800" dirty="0">
              <a:latin typeface="+mj-lt"/>
            </a:endParaRPr>
          </a:p>
        </p:txBody>
      </p:sp>
      <p:sp>
        <p:nvSpPr>
          <p:cNvPr id="4" name="Slide Number Placeholder 3"/>
          <p:cNvSpPr>
            <a:spLocks noGrp="1"/>
          </p:cNvSpPr>
          <p:nvPr>
            <p:ph type="sldNum" sz="quarter" idx="10"/>
          </p:nvPr>
        </p:nvSpPr>
        <p:spPr/>
        <p:txBody>
          <a:bodyPr/>
          <a:lstStyle/>
          <a:p>
            <a:fld id="{9059AC44-2D63-4D42-ADC2-59CBD4AB8BB3}"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Here you will see the list of  the fiscal year 2013 NEA Poetry Fellows. </a:t>
            </a:r>
          </a:p>
          <a:p>
            <a:endParaRPr lang="en-US" sz="1800" baseline="0" dirty="0" smtClean="0"/>
          </a:p>
          <a:p>
            <a:r>
              <a:rPr lang="en-US" sz="1800" baseline="0" dirty="0" smtClean="0"/>
              <a:t>We wanted to show this slide to remind everyone that the NEA fellowships fund writers at all stages of their career—at the time of their award, some of these poets had several books published while others had one or none at all. </a:t>
            </a:r>
          </a:p>
          <a:p>
            <a:endParaRPr lang="en-US" sz="1800" dirty="0" smtClean="0"/>
          </a:p>
          <a:p>
            <a:r>
              <a:rPr lang="en-US" sz="1800" baseline="0" dirty="0" smtClean="0"/>
              <a:t>If you’re eligible, we encourage you to apply. </a:t>
            </a:r>
          </a:p>
          <a:p>
            <a:r>
              <a:rPr lang="en-US" sz="1800" dirty="0" smtClean="0">
                <a:cs typeface="Arial" pitchFamily="34" charset="0"/>
              </a:rPr>
              <a:t>Now, I’d like to hand the presentation over to my colleague, Eleanor Steele. </a:t>
            </a:r>
          </a:p>
          <a:p>
            <a:endParaRPr lang="en-US" sz="1800" dirty="0"/>
          </a:p>
        </p:txBody>
      </p:sp>
      <p:sp>
        <p:nvSpPr>
          <p:cNvPr id="4" name="Slide Number Placeholder 3"/>
          <p:cNvSpPr>
            <a:spLocks noGrp="1"/>
          </p:cNvSpPr>
          <p:nvPr>
            <p:ph type="sldNum" sz="quarter" idx="10"/>
          </p:nvPr>
        </p:nvSpPr>
        <p:spPr/>
        <p:txBody>
          <a:bodyPr/>
          <a:lstStyle/>
          <a:p>
            <a:fld id="{9059AC44-2D63-4D42-ADC2-59CBD4AB8BB3}"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1800" dirty="0" smtClean="0"/>
              <a:t>Let’s dive into the details surrounding the application process</a:t>
            </a:r>
            <a:r>
              <a:rPr lang="en-US" sz="1800" baseline="0" dirty="0" smtClean="0"/>
              <a:t> and most importantly, eligibility. </a:t>
            </a:r>
            <a:endParaRPr lang="en-US" sz="1800" dirty="0" smtClean="0"/>
          </a:p>
        </p:txBody>
      </p:sp>
      <p:sp>
        <p:nvSpPr>
          <p:cNvPr id="4" name="Slide Number Placeholder 3"/>
          <p:cNvSpPr>
            <a:spLocks noGrp="1"/>
          </p:cNvSpPr>
          <p:nvPr>
            <p:ph type="sldNum" sz="quarter" idx="5"/>
          </p:nvPr>
        </p:nvSpPr>
        <p:spPr/>
        <p:txBody>
          <a:bodyPr/>
          <a:lstStyle/>
          <a:p>
            <a:pPr>
              <a:defRPr/>
            </a:pPr>
            <a:fld id="{D757E239-B5CB-42D7-B7DD-F4B60EC3800A}"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Guidelines</a:t>
            </a:r>
            <a:r>
              <a:rPr lang="en-US" sz="1800" baseline="0" dirty="0" smtClean="0"/>
              <a:t> regarding eligibility are available on the NEA’s website,</a:t>
            </a:r>
            <a:r>
              <a:rPr lang="en-US" sz="1800" dirty="0" smtClean="0"/>
              <a:t> </a:t>
            </a:r>
            <a:r>
              <a:rPr lang="en-US" sz="1800" baseline="0" dirty="0" smtClean="0"/>
              <a:t>arts.gov. </a:t>
            </a:r>
          </a:p>
          <a:p>
            <a:endParaRPr lang="en-US" sz="1800" dirty="0" smtClean="0"/>
          </a:p>
          <a:p>
            <a:r>
              <a:rPr lang="en-US" sz="1800" baseline="0" dirty="0" smtClean="0"/>
              <a:t>Please take time to read them in their entirety—if</a:t>
            </a:r>
            <a:r>
              <a:rPr lang="en-US" sz="1800" dirty="0" smtClean="0"/>
              <a:t> you do that first, it will save you time later. </a:t>
            </a:r>
            <a:endParaRPr lang="en-US" sz="1800" dirty="0"/>
          </a:p>
        </p:txBody>
      </p:sp>
      <p:sp>
        <p:nvSpPr>
          <p:cNvPr id="4" name="Slide Number Placeholder 3"/>
          <p:cNvSpPr>
            <a:spLocks noGrp="1"/>
          </p:cNvSpPr>
          <p:nvPr>
            <p:ph type="sldNum" sz="quarter" idx="10"/>
          </p:nvPr>
        </p:nvSpPr>
        <p:spPr/>
        <p:txBody>
          <a:bodyPr/>
          <a:lstStyle/>
          <a:p>
            <a:fld id="{9059AC44-2D63-4D42-ADC2-59CBD4AB8BB3}"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sz="1800" dirty="0" smtClean="0">
                <a:latin typeface="+mj-lt"/>
              </a:rPr>
              <a:t>Here</a:t>
            </a:r>
            <a:r>
              <a:rPr lang="en-US" sz="1800" baseline="0" dirty="0" smtClean="0">
                <a:latin typeface="+mj-lt"/>
              </a:rPr>
              <a:t> are the basic  eligibility requirements:</a:t>
            </a:r>
          </a:p>
          <a:p>
            <a:pPr>
              <a:buFont typeface="Arial" pitchFamily="34" charset="0"/>
              <a:buChar char="•"/>
            </a:pPr>
            <a:r>
              <a:rPr lang="en-US" sz="1800" dirty="0" smtClean="0">
                <a:latin typeface="+mj-lt"/>
              </a:rPr>
              <a:t>You must be a U.S. Citizen or a Permanent Resident.</a:t>
            </a:r>
          </a:p>
          <a:p>
            <a:pPr>
              <a:buFont typeface="Arial" pitchFamily="34" charset="0"/>
              <a:buChar char="•"/>
            </a:pPr>
            <a:r>
              <a:rPr lang="en-US" sz="1800" dirty="0" smtClean="0">
                <a:latin typeface="+mj-lt"/>
              </a:rPr>
              <a:t>You may only submit one application per year.</a:t>
            </a:r>
          </a:p>
          <a:p>
            <a:pPr>
              <a:buFont typeface="Arial" pitchFamily="34" charset="0"/>
              <a:buChar char="•"/>
            </a:pPr>
            <a:r>
              <a:rPr lang="en-US" sz="1800" dirty="0" smtClean="0">
                <a:latin typeface="+mj-lt"/>
              </a:rPr>
              <a:t>You must be a published creative writer.</a:t>
            </a:r>
          </a:p>
          <a:p>
            <a:pPr>
              <a:buFont typeface="Arial" pitchFamily="34" charset="0"/>
              <a:buChar char="•"/>
            </a:pPr>
            <a:r>
              <a:rPr lang="en-US" sz="1800" dirty="0" smtClean="0">
                <a:latin typeface="+mj-lt"/>
              </a:rPr>
              <a:t>You must meet publication eligibility requirements. </a:t>
            </a:r>
          </a:p>
          <a:p>
            <a:endParaRPr lang="en-US" sz="1800" dirty="0"/>
          </a:p>
        </p:txBody>
      </p:sp>
      <p:sp>
        <p:nvSpPr>
          <p:cNvPr id="4" name="Slide Number Placeholder 3"/>
          <p:cNvSpPr>
            <a:spLocks noGrp="1"/>
          </p:cNvSpPr>
          <p:nvPr>
            <p:ph type="sldNum" sz="quarter" idx="10"/>
          </p:nvPr>
        </p:nvSpPr>
        <p:spPr/>
        <p:txBody>
          <a:bodyPr/>
          <a:lstStyle/>
          <a:p>
            <a:fld id="{9059AC44-2D63-4D42-ADC2-59CBD4AB8BB3}"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267200"/>
            <a:ext cx="6096000" cy="4648200"/>
          </a:xfrm>
        </p:spPr>
        <p:txBody>
          <a:bodyPr>
            <a:normAutofit/>
          </a:bodyPr>
          <a:lstStyle/>
          <a:p>
            <a:r>
              <a:rPr lang="en-US" sz="1600" dirty="0" smtClean="0">
                <a:latin typeface="+mj-lt"/>
              </a:rPr>
              <a:t>To establish your eligibility in poetry,  you must have published a volume of 48 or more pages of poetry; or </a:t>
            </a:r>
          </a:p>
          <a:p>
            <a:endParaRPr lang="en-US" sz="1600" dirty="0" smtClean="0">
              <a:latin typeface="+mj-lt"/>
            </a:endParaRPr>
          </a:p>
          <a:p>
            <a:r>
              <a:rPr lang="en-US" sz="1600" dirty="0" smtClean="0">
                <a:latin typeface="+mj-lt"/>
              </a:rPr>
              <a:t>Twenty or more different poems or pages of poetry in five or more literary journals, anthologies, or publications which regularly include poetry as a portion of their format. </a:t>
            </a:r>
          </a:p>
          <a:p>
            <a:endParaRPr lang="en-US" sz="1600" dirty="0" smtClean="0">
              <a:latin typeface="+mj-lt"/>
            </a:endParaRPr>
          </a:p>
          <a:p>
            <a:r>
              <a:rPr lang="en-US" sz="1600" dirty="0" smtClean="0">
                <a:latin typeface="+mj-lt"/>
              </a:rPr>
              <a:t>For the upcoming poetry application</a:t>
            </a:r>
            <a:r>
              <a:rPr lang="en-US" sz="1600" baseline="0" dirty="0" smtClean="0">
                <a:latin typeface="+mj-lt"/>
              </a:rPr>
              <a:t> cycle</a:t>
            </a:r>
            <a:r>
              <a:rPr lang="en-US" sz="1600" dirty="0" smtClean="0">
                <a:latin typeface="+mj-lt"/>
              </a:rPr>
              <a:t>, the work must be published between</a:t>
            </a:r>
            <a:r>
              <a:rPr lang="en-US" sz="1600" baseline="0" dirty="0" smtClean="0">
                <a:latin typeface="+mj-lt"/>
              </a:rPr>
              <a:t> January 1,2007 and March 12, 2014. </a:t>
            </a:r>
          </a:p>
          <a:p>
            <a:endParaRPr lang="en-US" sz="1600" baseline="0" dirty="0" smtClean="0">
              <a:latin typeface="+mj-lt"/>
            </a:endParaRPr>
          </a:p>
          <a:p>
            <a:pPr>
              <a:defRPr/>
            </a:pPr>
            <a:r>
              <a:rPr lang="en-US" sz="1600" dirty="0" smtClean="0">
                <a:latin typeface="+mj-lt"/>
              </a:rPr>
              <a:t>Up to 16 poems may be in a single volume of poetry of fewer than 48 pages. This volume, however, may count as only one of the required five places of publication. For online publications, a page of poetry is considered to be twenty lines or less.</a:t>
            </a:r>
            <a:r>
              <a:rPr lang="en-US" sz="1600" baseline="0" dirty="0" smtClean="0">
                <a:latin typeface="+mj-lt"/>
              </a:rPr>
              <a:t> </a:t>
            </a:r>
            <a:endParaRPr lang="en-US" sz="1600" dirty="0" smtClean="0">
              <a:latin typeface="+mj-lt"/>
            </a:endParaRPr>
          </a:p>
          <a:p>
            <a:endParaRPr lang="en-US" sz="1400" baseline="0" dirty="0" smtClean="0">
              <a:latin typeface="+mj-lt"/>
            </a:endParaRPr>
          </a:p>
        </p:txBody>
      </p:sp>
      <p:sp>
        <p:nvSpPr>
          <p:cNvPr id="4" name="Slide Number Placeholder 3"/>
          <p:cNvSpPr>
            <a:spLocks noGrp="1"/>
          </p:cNvSpPr>
          <p:nvPr>
            <p:ph type="sldNum" sz="quarter" idx="10"/>
          </p:nvPr>
        </p:nvSpPr>
        <p:spPr/>
        <p:txBody>
          <a:bodyPr/>
          <a:lstStyle/>
          <a:p>
            <a:fld id="{9059AC44-2D63-4D42-ADC2-59CBD4AB8BB3}"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50" dirty="0" smtClean="0">
                <a:latin typeface="+mj-lt"/>
              </a:rPr>
              <a:t>Here is the material that cannot be used to establish eligibility: </a:t>
            </a:r>
          </a:p>
          <a:p>
            <a:endParaRPr lang="en-US" sz="1450" dirty="0" smtClean="0">
              <a:latin typeface="+mj-lt"/>
            </a:endParaRPr>
          </a:p>
          <a:p>
            <a:pPr>
              <a:buFont typeface="Arial" pitchFamily="34" charset="0"/>
              <a:buChar char="•"/>
            </a:pPr>
            <a:r>
              <a:rPr lang="en-US" sz="1450" dirty="0" smtClean="0">
                <a:latin typeface="+mj-lt"/>
              </a:rPr>
              <a:t>Pre publication material such as galleys, proofs, and advance reader's copies. We use the publishers date</a:t>
            </a:r>
            <a:r>
              <a:rPr lang="en-US" sz="1450" baseline="0" dirty="0" smtClean="0">
                <a:latin typeface="+mj-lt"/>
              </a:rPr>
              <a:t> of publication in order to determine when a work was officially published. </a:t>
            </a:r>
          </a:p>
          <a:p>
            <a:pPr>
              <a:buFont typeface="Arial" pitchFamily="34" charset="0"/>
              <a:buChar char="•"/>
            </a:pPr>
            <a:r>
              <a:rPr lang="en-US" sz="1450" dirty="0" smtClean="0">
                <a:latin typeface="+mj-lt"/>
              </a:rPr>
              <a:t>Work that has appeared in a publication for which you are the editor, publisher, or staff.</a:t>
            </a:r>
          </a:p>
          <a:p>
            <a:pPr>
              <a:buFont typeface="Arial" pitchFamily="34" charset="0"/>
              <a:buChar char="•"/>
            </a:pPr>
            <a:r>
              <a:rPr lang="en-US" sz="1450" dirty="0" smtClean="0">
                <a:latin typeface="+mj-lt"/>
              </a:rPr>
              <a:t>Collaborative work.</a:t>
            </a:r>
          </a:p>
          <a:p>
            <a:pPr>
              <a:buFont typeface="Arial" pitchFamily="34" charset="0"/>
              <a:buChar char="•"/>
            </a:pPr>
            <a:r>
              <a:rPr lang="en-US" sz="1450" dirty="0" smtClean="0">
                <a:latin typeface="+mj-lt"/>
              </a:rPr>
              <a:t>Scholarly writing.</a:t>
            </a:r>
          </a:p>
          <a:p>
            <a:pPr>
              <a:buFont typeface="Arial" pitchFamily="34" charset="0"/>
              <a:buChar char="•"/>
            </a:pPr>
            <a:r>
              <a:rPr lang="en-US" sz="1450" dirty="0" smtClean="0">
                <a:latin typeface="+mj-lt"/>
              </a:rPr>
              <a:t>Instructional writing.</a:t>
            </a:r>
          </a:p>
          <a:p>
            <a:pPr>
              <a:buFont typeface="Arial" pitchFamily="34" charset="0"/>
              <a:buChar char="•"/>
            </a:pPr>
            <a:r>
              <a:rPr lang="en-US" sz="1450" dirty="0" smtClean="0">
                <a:latin typeface="+mj-lt"/>
              </a:rPr>
              <a:t>Journalism.</a:t>
            </a:r>
          </a:p>
          <a:p>
            <a:pPr>
              <a:buFont typeface="Arial" pitchFamily="34" charset="0"/>
              <a:buChar char="•"/>
            </a:pPr>
            <a:r>
              <a:rPr lang="en-US" sz="1450" dirty="0" smtClean="0">
                <a:latin typeface="+mj-lt"/>
              </a:rPr>
              <a:t>Book reviews.</a:t>
            </a:r>
          </a:p>
          <a:p>
            <a:pPr>
              <a:buFont typeface="Arial" pitchFamily="34" charset="0"/>
              <a:buChar char="•"/>
            </a:pPr>
            <a:r>
              <a:rPr lang="en-US" sz="1450" dirty="0" smtClean="0">
                <a:latin typeface="+mj-lt"/>
              </a:rPr>
              <a:t>Editorials/letters to the editor.</a:t>
            </a:r>
          </a:p>
          <a:p>
            <a:pPr>
              <a:buFont typeface="Arial" pitchFamily="34" charset="0"/>
              <a:buChar char="•"/>
            </a:pPr>
            <a:r>
              <a:rPr lang="en-US" sz="1450" dirty="0" smtClean="0">
                <a:latin typeface="+mj-lt"/>
              </a:rPr>
              <a:t>Interviews.</a:t>
            </a:r>
          </a:p>
          <a:p>
            <a:pPr>
              <a:buFont typeface="Arial" pitchFamily="34" charset="0"/>
              <a:buChar char="•"/>
            </a:pPr>
            <a:r>
              <a:rPr lang="en-US" sz="1450" dirty="0" smtClean="0">
                <a:latin typeface="+mj-lt"/>
              </a:rPr>
              <a:t>Student publications—publications that primarily print work by persons who are affiliated with a particular academic institution.</a:t>
            </a:r>
          </a:p>
          <a:p>
            <a:endParaRPr lang="en-US" dirty="0"/>
          </a:p>
        </p:txBody>
      </p:sp>
      <p:sp>
        <p:nvSpPr>
          <p:cNvPr id="4" name="Slide Number Placeholder 3"/>
          <p:cNvSpPr>
            <a:spLocks noGrp="1"/>
          </p:cNvSpPr>
          <p:nvPr>
            <p:ph type="sldNum" sz="quarter" idx="10"/>
          </p:nvPr>
        </p:nvSpPr>
        <p:spPr/>
        <p:txBody>
          <a:bodyPr/>
          <a:lstStyle/>
          <a:p>
            <a:fld id="{9059AC44-2D63-4D42-ADC2-59CBD4AB8BB3}"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600" dirty="0" smtClean="0">
                <a:latin typeface="+mj-lt"/>
              </a:rPr>
              <a:t>Any publications by presses or journals that: </a:t>
            </a:r>
          </a:p>
          <a:p>
            <a:pPr>
              <a:buNone/>
            </a:pPr>
            <a:endParaRPr lang="en-US" sz="1600" dirty="0" smtClean="0">
              <a:latin typeface="+mj-lt"/>
            </a:endParaRPr>
          </a:p>
          <a:p>
            <a:r>
              <a:rPr lang="en-US" sz="1600" dirty="0" smtClean="0">
                <a:latin typeface="+mj-lt"/>
              </a:rPr>
              <a:t>Require individual writers to pay for part or all of the production costs;</a:t>
            </a:r>
          </a:p>
          <a:p>
            <a:r>
              <a:rPr lang="en-US" sz="1600" dirty="0" smtClean="0">
                <a:latin typeface="+mj-lt"/>
              </a:rPr>
              <a:t>Require writers to buy or sell copies of the publication;</a:t>
            </a:r>
          </a:p>
          <a:p>
            <a:r>
              <a:rPr lang="en-US" sz="1600" dirty="0" smtClean="0">
                <a:latin typeface="+mj-lt"/>
              </a:rPr>
              <a:t>Publish work without competitive selection or a stated editorial policy;</a:t>
            </a:r>
          </a:p>
          <a:p>
            <a:r>
              <a:rPr lang="en-US" sz="1600" dirty="0" smtClean="0">
                <a:latin typeface="+mj-lt"/>
              </a:rPr>
              <a:t>Publish work without professional editing.</a:t>
            </a:r>
          </a:p>
          <a:p>
            <a:endParaRPr lang="en-US" sz="1600" dirty="0" smtClean="0">
              <a:latin typeface="+mj-lt"/>
            </a:endParaRPr>
          </a:p>
          <a:p>
            <a:r>
              <a:rPr lang="en-US" sz="1600" dirty="0" smtClean="0">
                <a:latin typeface="+mj-lt"/>
              </a:rPr>
              <a:t>We are aware that the publishing world</a:t>
            </a:r>
            <a:r>
              <a:rPr lang="en-US" sz="1600" baseline="0" dirty="0" smtClean="0">
                <a:latin typeface="+mj-lt"/>
              </a:rPr>
              <a:t> is changing rapidly for writers and readers alike.  However, at this time, these are the publication requirements for both prose and poetry, but they are revisited and revised every summer. All to say, these requirements may be altered in the future, but they stand for now. </a:t>
            </a:r>
            <a:endParaRPr lang="en-US" sz="1600" dirty="0">
              <a:latin typeface="+mj-lt"/>
            </a:endParaRPr>
          </a:p>
        </p:txBody>
      </p:sp>
      <p:sp>
        <p:nvSpPr>
          <p:cNvPr id="4" name="Slide Number Placeholder 3"/>
          <p:cNvSpPr>
            <a:spLocks noGrp="1"/>
          </p:cNvSpPr>
          <p:nvPr>
            <p:ph type="sldNum" sz="quarter" idx="10"/>
          </p:nvPr>
        </p:nvSpPr>
        <p:spPr/>
        <p:txBody>
          <a:bodyPr/>
          <a:lstStyle/>
          <a:p>
            <a:fld id="{9059AC44-2D63-4D42-ADC2-59CBD4AB8BB3}"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1450" dirty="0" smtClean="0"/>
              <a:t>Now on to the application process. </a:t>
            </a:r>
          </a:p>
        </p:txBody>
      </p:sp>
      <p:sp>
        <p:nvSpPr>
          <p:cNvPr id="4" name="Slide Number Placeholder 3"/>
          <p:cNvSpPr>
            <a:spLocks noGrp="1"/>
          </p:cNvSpPr>
          <p:nvPr>
            <p:ph type="sldNum" sz="quarter" idx="5"/>
          </p:nvPr>
        </p:nvSpPr>
        <p:spPr/>
        <p:txBody>
          <a:bodyPr/>
          <a:lstStyle/>
          <a:p>
            <a:pPr>
              <a:defRPr/>
            </a:pPr>
            <a:fld id="{3BDB0B1E-BC92-49E0-88E5-DC7FEB3F15E9}"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084263" y="228600"/>
            <a:ext cx="3198812" cy="2400300"/>
          </a:xfrm>
          <a:noFill/>
          <a:ln>
            <a:solidFill>
              <a:srgbClr val="000000"/>
            </a:solidFill>
            <a:miter lim="800000"/>
            <a:headEnd/>
            <a:tailEnd/>
          </a:ln>
        </p:spPr>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444B89-363C-42EB-A4AD-C3FABAB1F548}" type="slidenum">
              <a:rPr lang="en-US" smtClean="0"/>
              <a:pPr fontAlgn="base">
                <a:spcBef>
                  <a:spcPct val="0"/>
                </a:spcBef>
                <a:spcAft>
                  <a:spcPct val="0"/>
                </a:spcAft>
                <a:defRPr/>
              </a:pPr>
              <a:t>2</a:t>
            </a:fld>
            <a:endParaRPr lang="en-US" dirty="0" smtClean="0"/>
          </a:p>
        </p:txBody>
      </p:sp>
      <p:sp>
        <p:nvSpPr>
          <p:cNvPr id="5" name="Notes Placeholder 2"/>
          <p:cNvSpPr>
            <a:spLocks noGrp="1"/>
          </p:cNvSpPr>
          <p:nvPr>
            <p:ph type="body" idx="1"/>
          </p:nvPr>
        </p:nvSpPr>
        <p:spPr bwMode="auto">
          <a:xfrm>
            <a:off x="372717" y="2743200"/>
            <a:ext cx="6038022" cy="6248400"/>
          </a:xfrm>
          <a:noFill/>
        </p:spPr>
        <p:txBody>
          <a:bodyPr wrap="square" numCol="1" anchor="t" anchorCtr="0" compatLnSpc="1">
            <a:prstTxWarp prst="textNoShape">
              <a:avLst/>
            </a:prstTxWarp>
            <a:normAutofit/>
          </a:bodyPr>
          <a:lstStyle/>
          <a:p>
            <a:pPr eaLnBrk="1" hangingPunct="1">
              <a:spcBef>
                <a:spcPct val="0"/>
              </a:spcBef>
            </a:pPr>
            <a:r>
              <a:rPr lang="en-US" sz="1600" baseline="0" dirty="0" smtClean="0">
                <a:latin typeface="+mj-lt"/>
              </a:rPr>
              <a:t>First, a quick overview of the NEA</a:t>
            </a:r>
          </a:p>
          <a:p>
            <a:pPr>
              <a:spcBef>
                <a:spcPts val="0"/>
              </a:spcBef>
            </a:pPr>
            <a:r>
              <a:rPr lang="en-US" sz="1600" baseline="0" dirty="0" smtClean="0">
                <a:latin typeface="+mj-lt"/>
                <a:cs typeface="Arial" pitchFamily="34" charset="0"/>
              </a:rPr>
              <a:t>We:</a:t>
            </a:r>
            <a:endParaRPr lang="en-US" sz="1600" dirty="0" smtClean="0">
              <a:latin typeface="+mj-lt"/>
              <a:cs typeface="Arial" pitchFamily="34" charset="0"/>
            </a:endParaRPr>
          </a:p>
          <a:p>
            <a:pPr>
              <a:spcBef>
                <a:spcPts val="0"/>
              </a:spcBef>
              <a:buFont typeface="Wingdings" pitchFamily="2" charset="2"/>
              <a:buChar char="§"/>
            </a:pPr>
            <a:r>
              <a:rPr lang="en-US" sz="1600" baseline="0" dirty="0" smtClean="0">
                <a:latin typeface="+mj-lt"/>
                <a:cs typeface="Arial" pitchFamily="34" charset="0"/>
              </a:rPr>
              <a:t>   are</a:t>
            </a:r>
            <a:r>
              <a:rPr lang="en-US" sz="1600" dirty="0" smtClean="0">
                <a:latin typeface="+mj-lt"/>
                <a:cs typeface="Arial" pitchFamily="34" charset="0"/>
              </a:rPr>
              <a:t> a public agency dedicated to advancing artistic </a:t>
            </a:r>
          </a:p>
          <a:p>
            <a:pPr>
              <a:spcBef>
                <a:spcPts val="0"/>
              </a:spcBef>
            </a:pPr>
            <a:r>
              <a:rPr lang="en-US" sz="1600" dirty="0" smtClean="0">
                <a:latin typeface="+mj-lt"/>
                <a:cs typeface="Arial" pitchFamily="34" charset="0"/>
              </a:rPr>
              <a:t>    excellence, creativity, and innovation for the</a:t>
            </a:r>
          </a:p>
          <a:p>
            <a:pPr>
              <a:spcBef>
                <a:spcPts val="0"/>
              </a:spcBef>
            </a:pPr>
            <a:r>
              <a:rPr lang="en-US" sz="1600" dirty="0" smtClean="0">
                <a:latin typeface="+mj-lt"/>
                <a:cs typeface="Arial" pitchFamily="34" charset="0"/>
              </a:rPr>
              <a:t>    benefit of individuals and communities.</a:t>
            </a:r>
          </a:p>
          <a:p>
            <a:pPr>
              <a:spcBef>
                <a:spcPts val="0"/>
              </a:spcBef>
              <a:buFont typeface="Wingdings" pitchFamily="2" charset="2"/>
              <a:buChar char="§"/>
            </a:pPr>
            <a:r>
              <a:rPr lang="en-US" sz="1600" dirty="0" smtClean="0">
                <a:latin typeface="+mj-lt"/>
                <a:cs typeface="Arial" pitchFamily="34" charset="0"/>
              </a:rPr>
              <a:t>   award grants to arts organizations of all sizes. </a:t>
            </a:r>
          </a:p>
          <a:p>
            <a:pPr>
              <a:spcBef>
                <a:spcPts val="0"/>
              </a:spcBef>
              <a:buFont typeface="Wingdings" pitchFamily="2" charset="2"/>
              <a:buChar char="§"/>
            </a:pPr>
            <a:r>
              <a:rPr lang="en-US" sz="1600" dirty="0" smtClean="0">
                <a:latin typeface="+mj-lt"/>
                <a:cs typeface="Arial" pitchFamily="34" charset="0"/>
              </a:rPr>
              <a:t>across all 50 states and 6 U.S. territories.</a:t>
            </a:r>
          </a:p>
          <a:p>
            <a:pPr>
              <a:spcBef>
                <a:spcPts val="0"/>
              </a:spcBef>
            </a:pPr>
            <a:endParaRPr lang="en-US" sz="1600" b="1" dirty="0" smtClean="0">
              <a:latin typeface="+mj-lt"/>
              <a:cs typeface="Arial" pitchFamily="34" charset="0"/>
            </a:endParaRPr>
          </a:p>
          <a:p>
            <a:pPr>
              <a:spcBef>
                <a:spcPts val="0"/>
              </a:spcBef>
            </a:pPr>
            <a:r>
              <a:rPr lang="en-US" sz="1600" dirty="0" smtClean="0">
                <a:latin typeface="+mj-lt"/>
                <a:cs typeface="Arial" pitchFamily="34" charset="0"/>
              </a:rPr>
              <a:t>Our goals:</a:t>
            </a:r>
          </a:p>
          <a:p>
            <a:pPr>
              <a:spcBef>
                <a:spcPts val="0"/>
              </a:spcBef>
              <a:buFont typeface="Arial" charset="0"/>
              <a:buChar char="•"/>
            </a:pPr>
            <a:r>
              <a:rPr lang="en-US" sz="1600" dirty="0" smtClean="0">
                <a:latin typeface="+mj-lt"/>
                <a:cs typeface="Arial" pitchFamily="34" charset="0"/>
              </a:rPr>
              <a:t>To</a:t>
            </a:r>
            <a:r>
              <a:rPr lang="en-US" sz="1600" baseline="0" dirty="0" smtClean="0">
                <a:latin typeface="+mj-lt"/>
                <a:cs typeface="Arial" pitchFamily="34" charset="0"/>
              </a:rPr>
              <a:t> support t</a:t>
            </a:r>
            <a:r>
              <a:rPr lang="en-US" sz="1600" dirty="0" smtClean="0">
                <a:latin typeface="+mj-lt"/>
                <a:cs typeface="Arial" pitchFamily="34" charset="0"/>
              </a:rPr>
              <a:t>he creation of art that meets the highest standards of excellence</a:t>
            </a:r>
          </a:p>
          <a:p>
            <a:pPr>
              <a:spcBef>
                <a:spcPts val="0"/>
              </a:spcBef>
              <a:buFont typeface="Arial" charset="0"/>
              <a:buChar char="•"/>
            </a:pPr>
            <a:r>
              <a:rPr lang="en-US" sz="1600" dirty="0" smtClean="0">
                <a:latin typeface="+mj-lt"/>
                <a:cs typeface="Arial" pitchFamily="34" charset="0"/>
              </a:rPr>
              <a:t>To engage the public with diverse and excellent</a:t>
            </a:r>
            <a:r>
              <a:rPr lang="en-US" sz="1600" baseline="0" dirty="0" smtClean="0">
                <a:latin typeface="+mj-lt"/>
                <a:cs typeface="Arial" pitchFamily="34" charset="0"/>
              </a:rPr>
              <a:t> art</a:t>
            </a:r>
          </a:p>
          <a:p>
            <a:pPr>
              <a:spcBef>
                <a:spcPts val="0"/>
              </a:spcBef>
              <a:buFont typeface="Arial" charset="0"/>
              <a:buChar char="•"/>
            </a:pPr>
            <a:r>
              <a:rPr lang="en-US" sz="1600" baseline="0" dirty="0" smtClean="0">
                <a:latin typeface="+mj-lt"/>
                <a:cs typeface="Arial" pitchFamily="34" charset="0"/>
              </a:rPr>
              <a:t>To promote public knowledge and understanding about the contributions of the arts</a:t>
            </a:r>
          </a:p>
          <a:p>
            <a:pPr>
              <a:spcBef>
                <a:spcPts val="0"/>
              </a:spcBef>
              <a:buFont typeface="Arial" charset="0"/>
              <a:buChar char="•"/>
            </a:pPr>
            <a:endParaRPr lang="en-US" sz="1600" baseline="0" dirty="0" smtClean="0">
              <a:latin typeface="+mj-lt"/>
              <a:cs typeface="Arial" pitchFamily="34" charset="0"/>
            </a:endParaRPr>
          </a:p>
          <a:p>
            <a:pPr eaLnBrk="1" hangingPunct="1">
              <a:spcBef>
                <a:spcPct val="0"/>
              </a:spcBef>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US" sz="1600" dirty="0" smtClean="0"/>
              <a:t>All applications must be submitted through Grants.gov. The NEA does not accept paper applications</a:t>
            </a:r>
            <a:r>
              <a:rPr lang="en-US" sz="1600" baseline="0" dirty="0" smtClean="0"/>
              <a:t>. </a:t>
            </a:r>
            <a:endParaRPr lang="en-US" sz="1600" dirty="0" smtClean="0">
              <a:latin typeface="Century Gothic" pitchFamily="34" charset="0"/>
            </a:endParaRPr>
          </a:p>
          <a:p>
            <a:pPr eaLnBrk="1" hangingPunct="1"/>
            <a:endParaRPr lang="en-US" sz="1600" dirty="0" smtClean="0"/>
          </a:p>
          <a:p>
            <a:r>
              <a:rPr lang="en-US" sz="1600" dirty="0" smtClean="0"/>
              <a:t>So, what is Grants.gov? </a:t>
            </a:r>
          </a:p>
          <a:p>
            <a:r>
              <a:rPr lang="en-US" sz="1600" dirty="0" smtClean="0"/>
              <a:t>Grants.gov is the federal government's online application system. It provides one central portal where organizations and individuals can electronically find and apply for grants throughout the federal government. </a:t>
            </a:r>
          </a:p>
          <a:p>
            <a:endParaRPr lang="en-US" sz="1600" dirty="0" smtClean="0"/>
          </a:p>
          <a:p>
            <a:r>
              <a:rPr lang="en-US" sz="1600" dirty="0" smtClean="0"/>
              <a:t>Grants.gov is THE single access point for over 1,000 grant programs offered by the 26 federal agencies that make grants. </a:t>
            </a:r>
          </a:p>
          <a:p>
            <a:pPr eaLnBrk="1" hangingPunct="1"/>
            <a:endParaRPr lang="en-US" sz="1600" dirty="0" smtClean="0"/>
          </a:p>
          <a:p>
            <a:pPr eaLnBrk="1" hangingPunct="1"/>
            <a:r>
              <a:rPr lang="en-US" sz="1600" dirty="0" smtClean="0"/>
              <a:t>The Grants.gov </a:t>
            </a:r>
            <a:r>
              <a:rPr lang="en-US" sz="1600" baseline="0" dirty="0" smtClean="0"/>
              <a:t>system is not customized for NEA creative writing fellowship applications.  Also note that Grants.gov and the NEA are</a:t>
            </a:r>
            <a:r>
              <a:rPr lang="en-US" sz="1600" dirty="0" smtClean="0"/>
              <a:t> not the same agency. </a:t>
            </a:r>
          </a:p>
        </p:txBody>
      </p:sp>
      <p:sp>
        <p:nvSpPr>
          <p:cNvPr id="4" name="Slide Number Placeholder 3"/>
          <p:cNvSpPr>
            <a:spLocks noGrp="1"/>
          </p:cNvSpPr>
          <p:nvPr>
            <p:ph type="sldNum" sz="quarter" idx="10"/>
          </p:nvPr>
        </p:nvSpPr>
        <p:spPr/>
        <p:txBody>
          <a:bodyPr/>
          <a:lstStyle/>
          <a:p>
            <a:fld id="{9059AC44-2D63-4D42-ADC2-59CBD4AB8BB3}"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US" sz="1800" dirty="0" smtClean="0"/>
              <a:t>The first step in the application process is finding and reviewing the guidelines.  The guidelines are available on the NEA’s website at </a:t>
            </a:r>
            <a:r>
              <a:rPr lang="en-US" sz="1800" dirty="0" smtClean="0">
                <a:hlinkClick r:id="rId3"/>
              </a:rPr>
              <a:t>arts.gov</a:t>
            </a:r>
            <a:r>
              <a:rPr lang="en-US" sz="1800" dirty="0" smtClean="0"/>
              <a:t>.</a:t>
            </a:r>
          </a:p>
        </p:txBody>
      </p:sp>
      <p:sp>
        <p:nvSpPr>
          <p:cNvPr id="4" name="Slide Number Placeholder 3"/>
          <p:cNvSpPr>
            <a:spLocks noGrp="1"/>
          </p:cNvSpPr>
          <p:nvPr>
            <p:ph type="sldNum" sz="quarter" idx="10"/>
          </p:nvPr>
        </p:nvSpPr>
        <p:spPr/>
        <p:txBody>
          <a:bodyPr/>
          <a:lstStyle/>
          <a:p>
            <a:fld id="{9059AC44-2D63-4D42-ADC2-59CBD4AB8BB3}"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1600" dirty="0" smtClean="0">
                <a:latin typeface="+mj-lt"/>
                <a:cs typeface="Arial" pitchFamily="34" charset="0"/>
              </a:rPr>
              <a:t>To locate the guidelines for fellowships applications, find  the “Grants” tab on our homepage and  select the “Apply for a Grant” option. </a:t>
            </a:r>
          </a:p>
        </p:txBody>
      </p:sp>
      <p:sp>
        <p:nvSpPr>
          <p:cNvPr id="4" name="Slide Number Placeholder 3"/>
          <p:cNvSpPr>
            <a:spLocks noGrp="1"/>
          </p:cNvSpPr>
          <p:nvPr>
            <p:ph type="sldNum" sz="quarter" idx="5"/>
          </p:nvPr>
        </p:nvSpPr>
        <p:spPr/>
        <p:txBody>
          <a:bodyPr/>
          <a:lstStyle/>
          <a:p>
            <a:pPr>
              <a:defRPr/>
            </a:pPr>
            <a:fld id="{78F406CA-CC41-4D26-8A0D-8AA371DCE410}"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1800" dirty="0" smtClean="0">
                <a:latin typeface="+mj-lt"/>
                <a:cs typeface="Arial" pitchFamily="34" charset="0"/>
              </a:rPr>
              <a:t>Under the “Apply for a Grant section,” choose the “Grants to Individuals “option. </a:t>
            </a:r>
          </a:p>
        </p:txBody>
      </p:sp>
      <p:sp>
        <p:nvSpPr>
          <p:cNvPr id="4" name="Slide Number Placeholder 3"/>
          <p:cNvSpPr>
            <a:spLocks noGrp="1"/>
          </p:cNvSpPr>
          <p:nvPr>
            <p:ph type="sldNum" sz="quarter" idx="5"/>
          </p:nvPr>
        </p:nvSpPr>
        <p:spPr/>
        <p:txBody>
          <a:bodyPr/>
          <a:lstStyle/>
          <a:p>
            <a:pPr>
              <a:defRPr/>
            </a:pPr>
            <a:fld id="{F33CD29A-B89F-4E54-9ECD-ECFDF61E6BAA}"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Next, click on Creative Writing Fellowships, and that will bring you to the guidelines homepage. </a:t>
            </a:r>
            <a:endParaRPr lang="en-US" sz="1600" dirty="0"/>
          </a:p>
        </p:txBody>
      </p:sp>
      <p:sp>
        <p:nvSpPr>
          <p:cNvPr id="4" name="Slide Number Placeholder 3"/>
          <p:cNvSpPr>
            <a:spLocks noGrp="1"/>
          </p:cNvSpPr>
          <p:nvPr>
            <p:ph type="sldNum" sz="quarter" idx="10"/>
          </p:nvPr>
        </p:nvSpPr>
        <p:spPr/>
        <p:txBody>
          <a:bodyPr/>
          <a:lstStyle/>
          <a:p>
            <a:fld id="{9059AC44-2D63-4D42-ADC2-59CBD4AB8BB3}"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600" dirty="0" smtClean="0"/>
              <a:t>After reading the guidelines carefully, your next step should be registering with Grants.gov and downloading the application package.  </a:t>
            </a:r>
            <a:endParaRPr lang="en-US" sz="1600" baseline="0" dirty="0" smtClean="0"/>
          </a:p>
          <a:p>
            <a:pPr eaLnBrk="1" hangingPunct="1"/>
            <a:endParaRPr lang="en-US" baseline="0" dirty="0" smtClean="0"/>
          </a:p>
        </p:txBody>
      </p:sp>
      <p:sp>
        <p:nvSpPr>
          <p:cNvPr id="4" name="Slide Number Placeholder 3"/>
          <p:cNvSpPr>
            <a:spLocks noGrp="1"/>
          </p:cNvSpPr>
          <p:nvPr>
            <p:ph type="sldNum" sz="quarter" idx="10"/>
          </p:nvPr>
        </p:nvSpPr>
        <p:spPr/>
        <p:txBody>
          <a:bodyPr/>
          <a:lstStyle/>
          <a:p>
            <a:fld id="{9059AC44-2D63-4D42-ADC2-59CBD4AB8BB3}"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5219700" cy="3914775"/>
          </a:xfrm>
        </p:spPr>
      </p:sp>
      <p:sp>
        <p:nvSpPr>
          <p:cNvPr id="3" name="Notes Placeholder 2"/>
          <p:cNvSpPr>
            <a:spLocks noGrp="1"/>
          </p:cNvSpPr>
          <p:nvPr>
            <p:ph type="body" idx="1"/>
          </p:nvPr>
        </p:nvSpPr>
        <p:spPr/>
        <p:txBody>
          <a:bodyPr>
            <a:normAutofit/>
          </a:bodyPr>
          <a:lstStyle/>
          <a:p>
            <a:r>
              <a:rPr lang="en-US" sz="1800" dirty="0" smtClean="0"/>
              <a:t>Registration with Grants.gov is a one time process which can take up to a day to complete.  Under the applicants tab on the Grants.gov homepage, you will choose to register as an individual. </a:t>
            </a:r>
          </a:p>
          <a:p>
            <a:endParaRPr lang="en-US" sz="1800" dirty="0" smtClean="0"/>
          </a:p>
          <a:p>
            <a:r>
              <a:rPr lang="en-US" sz="1800" dirty="0" smtClean="0"/>
              <a:t>Remember your Username and password. </a:t>
            </a:r>
            <a:r>
              <a:rPr lang="en-US" sz="1800" baseline="0" dirty="0" smtClean="0"/>
              <a:t> Maybe even stick it to your refrigerator with a magnet. When it’s time to submit your application, you’ll need that</a:t>
            </a:r>
            <a:r>
              <a:rPr lang="en-US" sz="1800" dirty="0" smtClean="0"/>
              <a:t> information </a:t>
            </a:r>
            <a:r>
              <a:rPr lang="en-US" sz="1800" baseline="0" dirty="0" smtClean="0"/>
              <a:t>again. </a:t>
            </a:r>
            <a:endParaRPr lang="en-US" sz="1800" dirty="0"/>
          </a:p>
        </p:txBody>
      </p:sp>
      <p:sp>
        <p:nvSpPr>
          <p:cNvPr id="4" name="Slide Number Placeholder 3"/>
          <p:cNvSpPr>
            <a:spLocks noGrp="1"/>
          </p:cNvSpPr>
          <p:nvPr>
            <p:ph type="sldNum" sz="quarter" idx="10"/>
          </p:nvPr>
        </p:nvSpPr>
        <p:spPr/>
        <p:txBody>
          <a:bodyPr/>
          <a:lstStyle/>
          <a:p>
            <a:fld id="{9059AC44-2D63-4D42-ADC2-59CBD4AB8BB3}"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Under the “Search Grants” tab on the Grants.gov homepage, you will download the application package.  T</a:t>
            </a:r>
            <a:r>
              <a:rPr lang="en-US" sz="1600" baseline="0" dirty="0" smtClean="0"/>
              <a:t>o download the application package you will need the funding opportunity number, which can be found in the guidelines on the NEA’s website.  </a:t>
            </a:r>
          </a:p>
          <a:p>
            <a:endParaRPr lang="en-US" sz="1600" dirty="0" smtClean="0"/>
          </a:p>
          <a:p>
            <a:r>
              <a:rPr lang="en-US" sz="1600" baseline="0" dirty="0" smtClean="0"/>
              <a:t>You can also use the hyperlink on our website under the “Download the Application Package” section of the guidelines and it will take you directly to the funding opportunity</a:t>
            </a:r>
            <a:r>
              <a:rPr lang="en-US" sz="1600" dirty="0" smtClean="0"/>
              <a:t> listing at Grants.gov.</a:t>
            </a:r>
            <a:endParaRPr lang="en-US" sz="1600" baseline="0" dirty="0" smtClean="0"/>
          </a:p>
          <a:p>
            <a:endParaRPr lang="en-US" sz="1600" dirty="0" smtClean="0"/>
          </a:p>
          <a:p>
            <a:r>
              <a:rPr lang="en-US" baseline="0" dirty="0" smtClean="0"/>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9059AC44-2D63-4D42-ADC2-59CBD4AB8BB3}"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Once downloaded, your application package will be in the form of a PDF, and will look like the screenshot up on the slide. </a:t>
            </a:r>
            <a:endParaRPr lang="en-US" sz="16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tx1"/>
                </a:solidFill>
                <a:latin typeface="+mn-lt"/>
                <a:ea typeface="+mn-ea"/>
                <a:cs typeface="+mn-cs"/>
              </a:rPr>
              <a:t>Remember to save your downloaded application package to your desktop or somewhere easy to locate on your network.  As you work on the application, you must routinely save your work in order not to lose anything. You are not working in the cloud</a:t>
            </a:r>
            <a:r>
              <a:rPr lang="en-US" sz="1600" dirty="0" smtClean="0"/>
              <a:t>. </a:t>
            </a:r>
          </a:p>
          <a:p>
            <a:endParaRPr lang="en-US" dirty="0"/>
          </a:p>
        </p:txBody>
      </p:sp>
      <p:sp>
        <p:nvSpPr>
          <p:cNvPr id="4" name="Slide Number Placeholder 3"/>
          <p:cNvSpPr>
            <a:spLocks noGrp="1"/>
          </p:cNvSpPr>
          <p:nvPr>
            <p:ph type="sldNum" sz="quarter" idx="10"/>
          </p:nvPr>
        </p:nvSpPr>
        <p:spPr/>
        <p:txBody>
          <a:bodyPr/>
          <a:lstStyle/>
          <a:p>
            <a:fld id="{9059AC44-2D63-4D42-ADC2-59CBD4AB8BB3}"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bodyPr>
          <a:lstStyle/>
          <a:p>
            <a:r>
              <a:rPr lang="en-US" sz="1600" dirty="0" smtClean="0">
                <a:latin typeface="+mj-lt"/>
              </a:rPr>
              <a:t>Now, that your application package is downloaded and saved on your desktop or network, you will follow the step-by-step instructions in the </a:t>
            </a:r>
            <a:r>
              <a:rPr lang="en-US" sz="1600" dirty="0" smtClean="0">
                <a:latin typeface="+mj-lt"/>
                <a:hlinkClick r:id="rId3"/>
              </a:rPr>
              <a:t>How to Prepare and Submit an Application</a:t>
            </a:r>
            <a:r>
              <a:rPr lang="en-US" sz="1600" dirty="0" smtClean="0">
                <a:latin typeface="+mj-lt"/>
              </a:rPr>
              <a:t> section of the NEA guidelines for Creative Writing Fellowships. </a:t>
            </a:r>
          </a:p>
          <a:p>
            <a:endParaRPr lang="en-US" sz="1600" dirty="0" smtClean="0">
              <a:latin typeface="+mj-lt"/>
            </a:endParaRPr>
          </a:p>
          <a:p>
            <a:r>
              <a:rPr lang="en-US" sz="1600" dirty="0" smtClean="0">
                <a:latin typeface="+mj-lt"/>
              </a:rPr>
              <a:t>We recommend that you keep this section of the guidelines open on your computer as you work through the Grants.gov application package. </a:t>
            </a:r>
          </a:p>
          <a:p>
            <a:endParaRPr lang="en-US" sz="1600" dirty="0" smtClean="0">
              <a:latin typeface="+mj-lt"/>
            </a:endParaRPr>
          </a:p>
          <a:p>
            <a:r>
              <a:rPr lang="en-US" sz="1600" dirty="0" smtClean="0">
                <a:latin typeface="+mj-lt"/>
              </a:rPr>
              <a:t>After completing your application,  you will submit it via </a:t>
            </a:r>
            <a:r>
              <a:rPr lang="en-US" sz="1600" u="sng" dirty="0" smtClean="0">
                <a:latin typeface="+mj-lt"/>
                <a:hlinkClick r:id="rId4"/>
              </a:rPr>
              <a:t>www.Grants.gov</a:t>
            </a:r>
            <a:r>
              <a:rPr lang="en-US" sz="1600" dirty="0" smtClean="0">
                <a:latin typeface="+mj-lt"/>
              </a:rPr>
              <a:t>. </a:t>
            </a:r>
          </a:p>
          <a:p>
            <a:pPr eaLnBrk="1" hangingPunct="1"/>
            <a:endParaRPr lang="en-US" dirty="0" smtClean="0"/>
          </a:p>
        </p:txBody>
      </p:sp>
      <p:sp>
        <p:nvSpPr>
          <p:cNvPr id="4" name="Slide Number Placeholder 3"/>
          <p:cNvSpPr>
            <a:spLocks noGrp="1"/>
          </p:cNvSpPr>
          <p:nvPr>
            <p:ph type="sldNum" sz="quarter" idx="10"/>
          </p:nvPr>
        </p:nvSpPr>
        <p:spPr/>
        <p:txBody>
          <a:bodyPr/>
          <a:lstStyle/>
          <a:p>
            <a:fld id="{9059AC44-2D63-4D42-ADC2-59CBD4AB8BB3}"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1104900" y="696913"/>
            <a:ext cx="4760913" cy="3571875"/>
          </a:xfrm>
          <a:noFill/>
          <a:ln>
            <a:solidFill>
              <a:srgbClr val="000000"/>
            </a:solidFill>
            <a:miter lim="800000"/>
            <a:headEnd/>
            <a:tailEnd/>
          </a:ln>
        </p:spPr>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985881-17AF-40F0-8488-D2EC2F4AEC33}" type="slidenum">
              <a:rPr lang="en-US" smtClean="0"/>
              <a:pPr fontAlgn="base">
                <a:spcBef>
                  <a:spcPct val="0"/>
                </a:spcBef>
                <a:spcAft>
                  <a:spcPct val="0"/>
                </a:spcAft>
                <a:defRPr/>
              </a:pPr>
              <a:t>3</a:t>
            </a:fld>
            <a:endParaRPr lang="en-US" dirty="0" smtClean="0"/>
          </a:p>
        </p:txBody>
      </p:sp>
      <p:sp>
        <p:nvSpPr>
          <p:cNvPr id="5" name="Notes Placeholder 4"/>
          <p:cNvSpPr>
            <a:spLocks noGrp="1"/>
          </p:cNvSpPr>
          <p:nvPr>
            <p:ph type="body" sz="quarter" idx="10"/>
          </p:nvPr>
        </p:nvSpPr>
        <p:spPr>
          <a:xfrm>
            <a:off x="685800" y="4415790"/>
            <a:ext cx="5867400" cy="4423410"/>
          </a:xfrm>
        </p:spPr>
        <p:txBody>
          <a:bodyPr>
            <a:normAutofit/>
          </a:bodyPr>
          <a:lstStyle/>
          <a:p>
            <a:r>
              <a:rPr lang="en-US" sz="1800" dirty="0" smtClean="0"/>
              <a:t>Hi, everyone. Thanks for joining us.</a:t>
            </a:r>
          </a:p>
          <a:p>
            <a:endParaRPr lang="en-US" sz="1800" dirty="0" smtClean="0"/>
          </a:p>
          <a:p>
            <a:r>
              <a:rPr lang="en-US" sz="1800" dirty="0" smtClean="0"/>
              <a:t>Today, we’re going to give you an overview of the Creative Writing Fellowships Program and focus on eligibility requirements as well as the logistics of the application process.  </a:t>
            </a:r>
          </a:p>
          <a:p>
            <a:endParaRPr lang="en-US" sz="1800" dirty="0" smtClean="0"/>
          </a:p>
          <a:p>
            <a:r>
              <a:rPr lang="en-US" sz="1800" dirty="0" smtClean="0"/>
              <a:t>As I mentioned earlier, we’ve also saved time for questions. </a:t>
            </a:r>
          </a:p>
          <a:p>
            <a:endParaRPr lang="en-US" sz="1800" dirty="0" smtClean="0"/>
          </a:p>
          <a:p>
            <a:r>
              <a:rPr lang="en-US" sz="1800" dirty="0" smtClean="0"/>
              <a:t>Two things before we begin:</a:t>
            </a:r>
          </a:p>
          <a:p>
            <a:pPr marL="342900" indent="-342900">
              <a:buAutoNum type="arabicPeriod"/>
            </a:pPr>
            <a:r>
              <a:rPr lang="en-US" sz="1800" dirty="0" smtClean="0"/>
              <a:t>We care deeply about writers. The NEA Literature Staff respects the work you do, and we are happy to help throughout the application process.</a:t>
            </a:r>
          </a:p>
          <a:p>
            <a:pPr marL="342900" indent="-342900">
              <a:buAutoNum type="arabicPeriod"/>
            </a:pPr>
            <a:r>
              <a:rPr lang="en-US" sz="1800" dirty="0" smtClean="0"/>
              <a:t>Don’t wait until the day of the deadline. </a:t>
            </a:r>
          </a:p>
          <a:p>
            <a:pPr marL="342900" indent="-342900">
              <a:buAutoNum type="arabicPeriod"/>
            </a:pPr>
            <a:endParaRPr lang="en-US" sz="1800" baseline="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Before it is submitted though, </a:t>
            </a:r>
            <a:r>
              <a:rPr lang="en-US" sz="1800" dirty="0" smtClean="0"/>
              <a:t>you must make sure that it is complete.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a:buNone/>
            </a:pPr>
            <a:r>
              <a:rPr lang="en-US" sz="1800" dirty="0" smtClean="0">
                <a:latin typeface="+mj-lt"/>
              </a:rPr>
              <a:t>A complete application consists of an SF-424 Individual form, and an Attachments  Form to which you have attached:</a:t>
            </a:r>
          </a:p>
          <a:p>
            <a:pPr lvl="1"/>
            <a:r>
              <a:rPr lang="en-US" sz="1800" dirty="0" smtClean="0">
                <a:latin typeface="+mj-lt"/>
              </a:rPr>
              <a:t>Literature Fellowships Application Supplemental 	Information Form</a:t>
            </a:r>
          </a:p>
          <a:p>
            <a:pPr lvl="1"/>
            <a:r>
              <a:rPr lang="en-US" sz="1800" dirty="0" smtClean="0">
                <a:latin typeface="+mj-lt"/>
              </a:rPr>
              <a:t>Manuscript</a:t>
            </a:r>
          </a:p>
          <a:p>
            <a:pPr lvl="1"/>
            <a:r>
              <a:rPr lang="en-US" sz="1800" dirty="0" smtClean="0">
                <a:latin typeface="+mj-lt"/>
              </a:rPr>
              <a:t>Cover page</a:t>
            </a:r>
          </a:p>
          <a:p>
            <a:pPr lvl="1"/>
            <a:r>
              <a:rPr lang="en-US" sz="1800" dirty="0" smtClean="0">
                <a:latin typeface="+mj-lt"/>
              </a:rPr>
              <a:t>Summary of applicant publications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eaLnBrk="1" hangingPunct="1"/>
            <a:endParaRPr lang="en-US" dirty="0" smtClean="0"/>
          </a:p>
        </p:txBody>
      </p:sp>
      <p:sp>
        <p:nvSpPr>
          <p:cNvPr id="4" name="Slide Number Placeholder 3"/>
          <p:cNvSpPr>
            <a:spLocks noGrp="1"/>
          </p:cNvSpPr>
          <p:nvPr>
            <p:ph type="sldNum" sz="quarter" idx="10"/>
          </p:nvPr>
        </p:nvSpPr>
        <p:spPr/>
        <p:txBody>
          <a:bodyPr/>
          <a:lstStyle/>
          <a:p>
            <a:fld id="{9059AC44-2D63-4D42-ADC2-59CBD4AB8BB3}"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The Grants.gov application package requires that you select forms to complete. This mean that you’ll need to move the mandatory documents that I reference on the previous slide from the box on the left to the box on the right</a:t>
            </a:r>
            <a:r>
              <a:rPr lang="en-US" sz="1600" baseline="0" dirty="0" smtClean="0"/>
              <a:t> so that they appear in succession as a part of the package. </a:t>
            </a:r>
            <a:endParaRPr lang="en-US" sz="1600" dirty="0"/>
          </a:p>
        </p:txBody>
      </p:sp>
      <p:sp>
        <p:nvSpPr>
          <p:cNvPr id="4" name="Slide Number Placeholder 3"/>
          <p:cNvSpPr>
            <a:spLocks noGrp="1"/>
          </p:cNvSpPr>
          <p:nvPr>
            <p:ph type="sldNum" sz="quarter" idx="10"/>
          </p:nvPr>
        </p:nvSpPr>
        <p:spPr/>
        <p:txBody>
          <a:bodyPr/>
          <a:lstStyle/>
          <a:p>
            <a:fld id="{9059AC44-2D63-4D42-ADC2-59CBD4AB8BB3}"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Let’s go over the mandatory documents one by one. This is what your SF-424</a:t>
            </a:r>
            <a:r>
              <a:rPr lang="en-US" sz="1600" baseline="0" dirty="0" smtClean="0"/>
              <a:t> Individual Form will look like.  The form asks you for basic</a:t>
            </a:r>
            <a:r>
              <a:rPr lang="en-US" sz="1600" dirty="0" smtClean="0"/>
              <a:t> information like your name and address.  The NEA guidelines provide detailed instructions on how to complete each field in this form. </a:t>
            </a:r>
            <a:endParaRPr lang="en-US" sz="1600" dirty="0"/>
          </a:p>
        </p:txBody>
      </p:sp>
      <p:sp>
        <p:nvSpPr>
          <p:cNvPr id="4" name="Slide Number Placeholder 3"/>
          <p:cNvSpPr>
            <a:spLocks noGrp="1"/>
          </p:cNvSpPr>
          <p:nvPr>
            <p:ph type="sldNum" sz="quarter" idx="10"/>
          </p:nvPr>
        </p:nvSpPr>
        <p:spPr/>
        <p:txBody>
          <a:bodyPr/>
          <a:lstStyle/>
          <a:p>
            <a:fld id="{9059AC44-2D63-4D42-ADC2-59CBD4AB8BB3}"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This is what the attachments form will look like. This is the area of your application where you will add the other mandatory documents . Adding a document to this form is much like attaching a document to an e-mail. </a:t>
            </a:r>
            <a:r>
              <a:rPr lang="en-US" sz="1600" baseline="0" dirty="0" smtClean="0"/>
              <a:t>You will only have four attachments</a:t>
            </a:r>
            <a:r>
              <a:rPr lang="en-US" sz="1600" dirty="0" smtClean="0"/>
              <a:t> for this application package. </a:t>
            </a:r>
            <a:endParaRPr lang="en-US" sz="1600" dirty="0"/>
          </a:p>
        </p:txBody>
      </p:sp>
      <p:sp>
        <p:nvSpPr>
          <p:cNvPr id="4" name="Slide Number Placeholder 3"/>
          <p:cNvSpPr>
            <a:spLocks noGrp="1"/>
          </p:cNvSpPr>
          <p:nvPr>
            <p:ph type="sldNum" sz="quarter" idx="10"/>
          </p:nvPr>
        </p:nvSpPr>
        <p:spPr/>
        <p:txBody>
          <a:bodyPr/>
          <a:lstStyle/>
          <a:p>
            <a:fld id="{9059AC44-2D63-4D42-ADC2-59CBD4AB8BB3}"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xfrm>
            <a:off x="304800" y="4415790"/>
            <a:ext cx="6172200" cy="4347210"/>
          </a:xfrm>
          <a:noFill/>
        </p:spPr>
        <p:txBody>
          <a:bodyPr wrap="square" numCol="1" anchor="t" anchorCtr="0" compatLnSpc="1">
            <a:prstTxWarp prst="textNoShape">
              <a:avLst/>
            </a:prstTxWarp>
            <a:noAutofit/>
          </a:bodyPr>
          <a:lstStyle/>
          <a:p>
            <a:pPr eaLnBrk="1" hangingPunct="1"/>
            <a:r>
              <a:rPr lang="en-US" sz="1250" dirty="0" smtClean="0">
                <a:latin typeface="+mj-lt"/>
              </a:rPr>
              <a:t>Let’s review what those required attachments are.  </a:t>
            </a:r>
          </a:p>
          <a:p>
            <a:pPr eaLnBrk="1" hangingPunct="1"/>
            <a:endParaRPr lang="en-US" sz="1250" dirty="0" smtClean="0">
              <a:latin typeface="+mj-lt"/>
            </a:endParaRPr>
          </a:p>
          <a:p>
            <a:pPr eaLnBrk="1" hangingPunct="1"/>
            <a:r>
              <a:rPr lang="en-US" sz="1250" dirty="0" smtClean="0">
                <a:latin typeface="+mj-lt"/>
              </a:rPr>
              <a:t>Number one is the supplemental information form. This form is available for download from the NEA’s website.  You cannot find this form on Grants.gov. </a:t>
            </a:r>
          </a:p>
          <a:p>
            <a:pPr eaLnBrk="1" hangingPunct="1"/>
            <a:endParaRPr lang="en-US" sz="1250" dirty="0" smtClean="0">
              <a:latin typeface="+mj-lt"/>
            </a:endParaRPr>
          </a:p>
          <a:p>
            <a:pPr eaLnBrk="1" hangingPunct="1"/>
            <a:r>
              <a:rPr lang="en-US" sz="1250" dirty="0" smtClean="0">
                <a:latin typeface="+mj-lt"/>
              </a:rPr>
              <a:t>Number two is your manuscript sample. This attachment is created by the applicant, and it is the only attachment reviewed by readers and  panelists.</a:t>
            </a:r>
          </a:p>
          <a:p>
            <a:pPr eaLnBrk="1" hangingPunct="1"/>
            <a:endParaRPr lang="en-US" sz="1250" dirty="0" smtClean="0">
              <a:latin typeface="+mj-lt"/>
            </a:endParaRPr>
          </a:p>
          <a:p>
            <a:pPr eaLnBrk="1" hangingPunct="1"/>
            <a:r>
              <a:rPr lang="en-US" sz="1250" dirty="0" smtClean="0">
                <a:latin typeface="+mj-lt"/>
              </a:rPr>
              <a:t>Number three is your cover page. This attachment is created by the applicant. </a:t>
            </a:r>
          </a:p>
          <a:p>
            <a:pPr eaLnBrk="1" hangingPunct="1"/>
            <a:endParaRPr lang="en-US" sz="1250" dirty="0" smtClean="0">
              <a:latin typeface="+mj-lt"/>
            </a:endParaRPr>
          </a:p>
          <a:p>
            <a:pPr eaLnBrk="1" hangingPunct="1"/>
            <a:r>
              <a:rPr lang="en-US" sz="1250" dirty="0" smtClean="0">
                <a:latin typeface="+mj-lt"/>
              </a:rPr>
              <a:t>Number four is your summary of applicant publications.  This attachment allows us to verify your publication history and eligibility. It is created by the applicant. </a:t>
            </a:r>
          </a:p>
          <a:p>
            <a:pPr eaLnBrk="1" hangingPunct="1"/>
            <a:endParaRPr lang="en-US" sz="1250" dirty="0" smtClean="0">
              <a:latin typeface="+mj-lt"/>
            </a:endParaRPr>
          </a:p>
          <a:p>
            <a:pPr eaLnBrk="1" hangingPunct="1"/>
            <a:r>
              <a:rPr lang="en-US" sz="1250" dirty="0" smtClean="0">
                <a:latin typeface="+mj-lt"/>
              </a:rPr>
              <a:t>All attachments should</a:t>
            </a:r>
            <a:r>
              <a:rPr lang="en-US" sz="1250" baseline="0" dirty="0" smtClean="0">
                <a:latin typeface="+mj-lt"/>
              </a:rPr>
              <a:t> be </a:t>
            </a:r>
            <a:r>
              <a:rPr lang="en-US" sz="1250" dirty="0" smtClean="0">
                <a:latin typeface="+mj-lt"/>
              </a:rPr>
              <a:t>uploaded as</a:t>
            </a:r>
            <a:r>
              <a:rPr lang="en-US" sz="1250" baseline="0" dirty="0" smtClean="0">
                <a:latin typeface="+mj-lt"/>
              </a:rPr>
              <a:t> PDFs. We have detailed information about how to convert documents to a PDF in our guidelines.  </a:t>
            </a:r>
          </a:p>
          <a:p>
            <a:pPr eaLnBrk="1" hangingPunct="1"/>
            <a:endParaRPr lang="en-US" sz="1250" dirty="0" smtClean="0">
              <a:latin typeface="+mj-lt"/>
            </a:endParaRPr>
          </a:p>
          <a:p>
            <a:pPr eaLnBrk="1" hangingPunct="1"/>
            <a:r>
              <a:rPr lang="en-US" sz="1250" baseline="0" dirty="0" smtClean="0">
                <a:latin typeface="+mj-lt"/>
              </a:rPr>
              <a:t>Our guidelines also have specific</a:t>
            </a:r>
            <a:r>
              <a:rPr lang="en-US" sz="1250" dirty="0" smtClean="0">
                <a:latin typeface="+mj-lt"/>
              </a:rPr>
              <a:t> information about what is included in each required attachment. </a:t>
            </a:r>
            <a:endParaRPr lang="en-US" sz="1250" baseline="0" dirty="0" smtClean="0">
              <a:latin typeface="+mj-lt"/>
            </a:endParaRPr>
          </a:p>
          <a:p>
            <a:pPr eaLnBrk="1" hangingPunct="1"/>
            <a:endParaRPr lang="en-US" sz="1250" baseline="0" dirty="0" smtClean="0">
              <a:latin typeface="+mj-lt"/>
            </a:endParaRPr>
          </a:p>
          <a:p>
            <a:pPr eaLnBrk="1" hangingPunct="1"/>
            <a:r>
              <a:rPr lang="en-US" sz="1250" baseline="0" dirty="0" smtClean="0">
                <a:latin typeface="+mj-lt"/>
              </a:rPr>
              <a:t>Once your application is complete, the most important component of it is the manuscript. </a:t>
            </a:r>
            <a:endParaRPr lang="en-US" sz="1250" dirty="0" smtClean="0">
              <a:latin typeface="+mj-lt"/>
            </a:endParaRPr>
          </a:p>
        </p:txBody>
      </p:sp>
      <p:sp>
        <p:nvSpPr>
          <p:cNvPr id="4" name="Slide Number Placeholder 3"/>
          <p:cNvSpPr>
            <a:spLocks noGrp="1"/>
          </p:cNvSpPr>
          <p:nvPr>
            <p:ph type="sldNum" sz="quarter" idx="10"/>
          </p:nvPr>
        </p:nvSpPr>
        <p:spPr/>
        <p:txBody>
          <a:bodyPr/>
          <a:lstStyle/>
          <a:p>
            <a:fld id="{9059AC44-2D63-4D42-ADC2-59CBD4AB8BB3}"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xfrm>
            <a:off x="304800" y="4415790"/>
            <a:ext cx="5867400" cy="4575810"/>
          </a:xfrm>
          <a:noFill/>
        </p:spPr>
        <p:txBody>
          <a:bodyPr wrap="square" numCol="1" anchor="t" anchorCtr="0" compatLnSpc="1">
            <a:prstTxWarp prst="textNoShape">
              <a:avLst/>
            </a:prstTxWarp>
            <a:noAutofit/>
          </a:bodyPr>
          <a:lstStyle/>
          <a:p>
            <a:pPr>
              <a:buFont typeface="Arial" pitchFamily="34" charset="0"/>
              <a:buChar char="•"/>
            </a:pPr>
            <a:r>
              <a:rPr lang="en-US" dirty="0" smtClean="0">
                <a:latin typeface="+mj-lt"/>
              </a:rPr>
              <a:t>From work that you have written in the time period that establishes your eligibility, and for which you have sole artistic responsibility.  You may submit published work, unpublished work, or work in progress. Do not indicate whether or not the material has been published. </a:t>
            </a:r>
          </a:p>
          <a:p>
            <a:pPr>
              <a:buFont typeface="Arial" pitchFamily="34" charset="0"/>
              <a:buChar char="•"/>
            </a:pPr>
            <a:endParaRPr lang="en-US" dirty="0" smtClean="0">
              <a:latin typeface="+mj-lt"/>
            </a:endParaRPr>
          </a:p>
          <a:p>
            <a:pPr>
              <a:buFont typeface="Arial" pitchFamily="34" charset="0"/>
              <a:buChar char="•"/>
            </a:pPr>
            <a:r>
              <a:rPr lang="en-US" dirty="0" smtClean="0">
                <a:latin typeface="+mj-lt"/>
              </a:rPr>
              <a:t>In the literary genre in which you establish your eligibility.  So if you’re applying for poetry,</a:t>
            </a:r>
            <a:r>
              <a:rPr lang="en-US" baseline="0" dirty="0" smtClean="0">
                <a:latin typeface="+mj-lt"/>
              </a:rPr>
              <a:t> you mss sample must be poetry. </a:t>
            </a:r>
            <a:endParaRPr lang="en-US" dirty="0" smtClean="0">
              <a:latin typeface="+mj-lt"/>
            </a:endParaRPr>
          </a:p>
          <a:p>
            <a:pPr>
              <a:buFont typeface="Arial" pitchFamily="34" charset="0"/>
              <a:buChar char="•"/>
            </a:pPr>
            <a:endParaRPr lang="en-US" dirty="0" smtClean="0">
              <a:latin typeface="+mj-lt"/>
            </a:endParaRPr>
          </a:p>
          <a:p>
            <a:pPr>
              <a:buFont typeface="Arial" pitchFamily="34" charset="0"/>
              <a:buChar char="•"/>
            </a:pPr>
            <a:r>
              <a:rPr lang="en-US" dirty="0" smtClean="0">
                <a:latin typeface="+mj-lt"/>
              </a:rPr>
              <a:t>Completely free of your name, initials, address, or any other marks that could identify you.</a:t>
            </a:r>
          </a:p>
          <a:p>
            <a:pPr>
              <a:buFont typeface="Arial" pitchFamily="34" charset="0"/>
              <a:buChar char="•"/>
            </a:pPr>
            <a:endParaRPr lang="en-US" dirty="0" smtClean="0">
              <a:latin typeface="+mj-lt"/>
            </a:endParaRPr>
          </a:p>
          <a:p>
            <a:pPr>
              <a:buFont typeface="Arial" pitchFamily="34" charset="0"/>
              <a:buChar char="•"/>
            </a:pPr>
            <a:r>
              <a:rPr lang="en-US" dirty="0" smtClean="0">
                <a:latin typeface="+mj-lt"/>
              </a:rPr>
              <a:t>Labeled to indicate title and genre of the sample. At the top of every page, include the page number in the upper right corner and state the title of the manuscript. If the manuscript</a:t>
            </a:r>
            <a:r>
              <a:rPr lang="en-US" baseline="0" dirty="0" smtClean="0">
                <a:latin typeface="+mj-lt"/>
              </a:rPr>
              <a:t> does not have title, you may list the title of the poem or excerpt or simply not include a title. </a:t>
            </a:r>
            <a:endParaRPr lang="en-US" dirty="0" smtClean="0">
              <a:latin typeface="+mj-lt"/>
            </a:endParaRPr>
          </a:p>
          <a:p>
            <a:pPr>
              <a:buFont typeface="Arial" pitchFamily="34" charset="0"/>
              <a:buChar char="•"/>
            </a:pPr>
            <a:endParaRPr lang="en-US" dirty="0" smtClean="0">
              <a:latin typeface="+mj-lt"/>
            </a:endParaRPr>
          </a:p>
          <a:p>
            <a:pPr>
              <a:buFont typeface="Arial" pitchFamily="34" charset="0"/>
              <a:buChar char="•"/>
            </a:pPr>
            <a:r>
              <a:rPr lang="en-US" dirty="0" smtClean="0">
                <a:latin typeface="+mj-lt"/>
              </a:rPr>
              <a:t>In typescript and clearly readable. Use a 12 point font and margins of at least one inch at the top, bottom, and sides of all pages. Do not submit more than the maximum number of pages that are allowed; excess pages will be removed.</a:t>
            </a:r>
          </a:p>
          <a:p>
            <a:pPr eaLnBrk="1" hangingPunct="1"/>
            <a:endParaRPr lang="en-US" baseline="0" dirty="0" smtClean="0">
              <a:latin typeface="+mj-lt"/>
            </a:endParaRPr>
          </a:p>
          <a:p>
            <a:pPr eaLnBrk="1" hangingPunct="1"/>
            <a:r>
              <a:rPr lang="en-US" dirty="0" smtClean="0">
                <a:latin typeface="+mj-lt"/>
              </a:rPr>
              <a:t>You</a:t>
            </a:r>
            <a:r>
              <a:rPr lang="en-US" baseline="0" dirty="0" smtClean="0">
                <a:latin typeface="+mj-lt"/>
              </a:rPr>
              <a:t> may submit up to 10 pages of poetry, and up to 25 pages of prose. </a:t>
            </a:r>
          </a:p>
          <a:p>
            <a:pPr eaLnBrk="1" hangingPunct="1"/>
            <a:endParaRPr lang="en-US" baseline="0" dirty="0" smtClean="0">
              <a:latin typeface="+mj-lt"/>
            </a:endParaRPr>
          </a:p>
          <a:p>
            <a:pPr eaLnBrk="1" hangingPunct="1"/>
            <a:r>
              <a:rPr lang="en-US" baseline="0" dirty="0" smtClean="0">
                <a:latin typeface="+mj-lt"/>
              </a:rPr>
              <a:t>Reminder: this is an anonymous process and these are not project based awards.  Awards are given based solely on the artistic excellence of the manuscript submitted. Please submit your best work. </a:t>
            </a:r>
            <a:endParaRPr lang="en-US" dirty="0" smtClean="0">
              <a:latin typeface="+mj-lt"/>
            </a:endParaRPr>
          </a:p>
        </p:txBody>
      </p:sp>
      <p:sp>
        <p:nvSpPr>
          <p:cNvPr id="4" name="Slide Number Placeholder 3"/>
          <p:cNvSpPr>
            <a:spLocks noGrp="1"/>
          </p:cNvSpPr>
          <p:nvPr>
            <p:ph type="sldNum" sz="quarter" idx="10"/>
          </p:nvPr>
        </p:nvSpPr>
        <p:spPr/>
        <p:txBody>
          <a:bodyPr/>
          <a:lstStyle/>
          <a:p>
            <a:fld id="{9059AC44-2D63-4D42-ADC2-59CBD4AB8BB3}"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xfrm>
            <a:off x="152400" y="4415790"/>
            <a:ext cx="6553200" cy="4728210"/>
          </a:xfrm>
          <a:noFill/>
        </p:spPr>
        <p:txBody>
          <a:bodyPr wrap="square" numCol="1" anchor="t" anchorCtr="0" compatLnSpc="1">
            <a:prstTxWarp prst="textNoShape">
              <a:avLst/>
            </a:prstTxWarp>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latin typeface="+mj-lt"/>
              </a:rPr>
              <a:t>Read the Guidelines in their entirety. </a:t>
            </a:r>
            <a:r>
              <a:rPr lang="en-US" sz="1300" b="0" dirty="0" smtClean="0">
                <a:latin typeface="+mj-lt"/>
              </a:rPr>
              <a:t>Doing this first will save you time later.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latin typeface="+mj-lt"/>
              </a:rPr>
              <a:t>Visit the “Need Help” section of the guidelines.  </a:t>
            </a:r>
            <a:r>
              <a:rPr lang="en-US" sz="1300" dirty="0" smtClean="0">
                <a:latin typeface="+mj-lt"/>
              </a:rPr>
              <a:t>This section includes several FAQs addressing a range of topics: from how to create a PDF to issues of eligibility to  allowable costs  to formatting your zip code. Please consult this section before e-mailing or calling the NEA.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b="1"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latin typeface="+mj-lt"/>
              </a:rPr>
              <a:t>The Summary of Applicant Publications is not a resume.</a:t>
            </a:r>
          </a:p>
          <a:p>
            <a:pPr eaLnBrk="1" hangingPunct="1"/>
            <a:r>
              <a:rPr lang="en-US" sz="1300" dirty="0" smtClean="0">
                <a:latin typeface="+mj-lt"/>
              </a:rPr>
              <a:t>Don’t get bogged down </a:t>
            </a:r>
            <a:r>
              <a:rPr lang="en-US" sz="1300" baseline="0" dirty="0" smtClean="0">
                <a:latin typeface="+mj-lt"/>
              </a:rPr>
              <a:t>listing everything you’ve ever published on your summary of application publications. Those attachments are for staff use only.  The panel will only review your manuscript. </a:t>
            </a:r>
          </a:p>
          <a:p>
            <a:pPr eaLnBrk="1" hangingPunct="1"/>
            <a:endParaRPr lang="en-US" sz="1300" baseline="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latin typeface="+mj-lt"/>
              </a:rPr>
              <a:t>If you use a Mac, don’t use Safari.  </a:t>
            </a:r>
          </a:p>
          <a:p>
            <a:pPr eaLnBrk="1" hangingPunct="1"/>
            <a:r>
              <a:rPr lang="en-US" sz="1300" dirty="0" smtClean="0">
                <a:latin typeface="+mj-lt"/>
              </a:rPr>
              <a:t>Applicants using a Mac have had luck with Mozilla Firefox. Also, Mac Users make sure you are using Adobe Reader to view PDFs, not Preview.</a:t>
            </a:r>
          </a:p>
          <a:p>
            <a:pPr eaLnBrk="1" hangingPunct="1"/>
            <a:endParaRPr lang="en-US" sz="1300" baseline="0" dirty="0" smtClean="0">
              <a:latin typeface="+mj-lt"/>
            </a:endParaRPr>
          </a:p>
          <a:p>
            <a:r>
              <a:rPr lang="en-US" sz="1250" b="1" dirty="0" smtClean="0">
                <a:solidFill>
                  <a:prstClr val="black"/>
                </a:solidFill>
              </a:rPr>
              <a:t>Don’t create PDFs of your documents by scanning—this </a:t>
            </a:r>
            <a:r>
              <a:rPr lang="en-US" sz="1250" dirty="0" smtClean="0">
                <a:solidFill>
                  <a:prstClr val="black"/>
                </a:solidFill>
              </a:rPr>
              <a:t>results in very low quality (and rather large) attachments that are difficult for our staff and panelists to read.</a:t>
            </a:r>
            <a:endParaRPr lang="en-US" sz="1300" baseline="0" dirty="0" smtClean="0">
              <a:latin typeface="+mj-lt"/>
            </a:endParaRPr>
          </a:p>
          <a:p>
            <a:pPr eaLnBrk="1" hangingPunct="1"/>
            <a:endParaRPr lang="en-US" sz="1300" baseline="0" dirty="0" smtClean="0">
              <a:latin typeface="+mj-lt"/>
            </a:endParaRPr>
          </a:p>
          <a:p>
            <a:pPr eaLnBrk="1" hangingPunct="1"/>
            <a:r>
              <a:rPr lang="en-US" sz="1300" b="1" dirty="0" smtClean="0">
                <a:latin typeface="+mj-lt"/>
              </a:rPr>
              <a:t>D</a:t>
            </a:r>
            <a:r>
              <a:rPr lang="en-US" sz="1300" b="1" baseline="0" dirty="0" smtClean="0">
                <a:latin typeface="+mj-lt"/>
              </a:rPr>
              <a:t>on’t begin your application the day before or the day of the deadline—nine </a:t>
            </a:r>
            <a:r>
              <a:rPr lang="en-US" sz="1300" baseline="0" dirty="0" smtClean="0">
                <a:latin typeface="+mj-lt"/>
              </a:rPr>
              <a:t>times out of ten, this results in a great deal of stress on the applicant and often means that you miss the deadline. Even if you submit the application 5 sec. after 11:59pm EST, your application will not be accepted. There are NO exceptions to this rule.  </a:t>
            </a:r>
            <a:endParaRPr lang="en-US" sz="1300" dirty="0" smtClean="0">
              <a:latin typeface="+mj-lt"/>
            </a:endParaRPr>
          </a:p>
        </p:txBody>
      </p:sp>
      <p:sp>
        <p:nvSpPr>
          <p:cNvPr id="4" name="Slide Number Placeholder 3"/>
          <p:cNvSpPr>
            <a:spLocks noGrp="1"/>
          </p:cNvSpPr>
          <p:nvPr>
            <p:ph type="sldNum" sz="quarter" idx="10"/>
          </p:nvPr>
        </p:nvSpPr>
        <p:spPr/>
        <p:txBody>
          <a:bodyPr/>
          <a:lstStyle/>
          <a:p>
            <a:fld id="{9059AC44-2D63-4D42-ADC2-59CBD4AB8BB3}"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If you’ve visited the “Need Help” section of our website, and  still need to talk with someone about your question, you can contact the NEA or the Grants.gov help line.  Grants.gov can assist you with technical concerns like downloading your application package, registering as an individual, and/or uploading the application package.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The NEA can help with questions about our guidelines, specifically eligibility and/or the contents of your attachments.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eaLnBrk="1" hangingPunct="1"/>
            <a:endParaRPr lang="en-US" dirty="0" smtClean="0"/>
          </a:p>
        </p:txBody>
      </p:sp>
      <p:sp>
        <p:nvSpPr>
          <p:cNvPr id="4" name="Slide Number Placeholder 3"/>
          <p:cNvSpPr>
            <a:spLocks noGrp="1"/>
          </p:cNvSpPr>
          <p:nvPr>
            <p:ph type="sldNum" sz="quarter" idx="10"/>
          </p:nvPr>
        </p:nvSpPr>
        <p:spPr/>
        <p:txBody>
          <a:bodyPr/>
          <a:lstStyle/>
          <a:p>
            <a:fld id="{9059AC44-2D63-4D42-ADC2-59CBD4AB8BB3}"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US" sz="1600" dirty="0" smtClean="0"/>
              <a:t>Let’s talk briefly about what happens to your application after you successfully submit through Grants.gov. </a:t>
            </a:r>
          </a:p>
        </p:txBody>
      </p:sp>
      <p:sp>
        <p:nvSpPr>
          <p:cNvPr id="4" name="Slide Number Placeholder 3"/>
          <p:cNvSpPr>
            <a:spLocks noGrp="1"/>
          </p:cNvSpPr>
          <p:nvPr>
            <p:ph type="sldNum" sz="quarter" idx="10"/>
          </p:nvPr>
        </p:nvSpPr>
        <p:spPr/>
        <p:txBody>
          <a:bodyPr/>
          <a:lstStyle/>
          <a:p>
            <a:fld id="{9059AC44-2D63-4D42-ADC2-59CBD4AB8BB3}"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Char char="•"/>
            </a:pPr>
            <a:r>
              <a:rPr lang="en-US" sz="1600" dirty="0" smtClean="0">
                <a:latin typeface="+mj-lt"/>
              </a:rPr>
              <a:t>Each eligible manuscript is read by three</a:t>
            </a:r>
            <a:r>
              <a:rPr lang="en-US" sz="1600" baseline="0" dirty="0" smtClean="0">
                <a:latin typeface="+mj-lt"/>
              </a:rPr>
              <a:t> first-round</a:t>
            </a:r>
            <a:r>
              <a:rPr lang="en-US" sz="1600" dirty="0" smtClean="0">
                <a:latin typeface="+mj-lt"/>
              </a:rPr>
              <a:t> readers</a:t>
            </a:r>
            <a:r>
              <a:rPr lang="en-US" sz="1600" baseline="0" dirty="0" smtClean="0">
                <a:latin typeface="+mj-lt"/>
              </a:rPr>
              <a:t> who submit comments and recommendations to a panel of judges. </a:t>
            </a:r>
            <a:endParaRPr lang="en-US" sz="1600" dirty="0" smtClean="0">
              <a:latin typeface="+mj-lt"/>
            </a:endParaRPr>
          </a:p>
          <a:p>
            <a:pPr>
              <a:buFont typeface="Arial" pitchFamily="34" charset="0"/>
              <a:buChar char="•"/>
            </a:pPr>
            <a:r>
              <a:rPr lang="en-US" sz="1600" dirty="0" smtClean="0">
                <a:latin typeface="+mj-lt"/>
              </a:rPr>
              <a:t>Panelists discuss the manuscripts and make recommendations for funding. </a:t>
            </a:r>
          </a:p>
          <a:p>
            <a:pPr>
              <a:buFont typeface="Arial" pitchFamily="34" charset="0"/>
              <a:buChar char="•"/>
            </a:pPr>
            <a:r>
              <a:rPr lang="en-US" sz="1600" dirty="0" smtClean="0">
                <a:latin typeface="+mj-lt"/>
              </a:rPr>
              <a:t>Recommended applications are sent to the National Council on the Arts.</a:t>
            </a:r>
          </a:p>
          <a:p>
            <a:pPr>
              <a:buFont typeface="Arial" pitchFamily="34" charset="0"/>
              <a:buChar char="•"/>
            </a:pPr>
            <a:r>
              <a:rPr lang="en-US" sz="1600" dirty="0" smtClean="0">
                <a:latin typeface="+mj-lt"/>
              </a:rPr>
              <a:t>The Council votes to approve or disapprove the panel’s recommendations.</a:t>
            </a:r>
          </a:p>
          <a:p>
            <a:pPr>
              <a:buFont typeface="Arial" pitchFamily="34" charset="0"/>
              <a:buChar char="•"/>
            </a:pPr>
            <a:r>
              <a:rPr lang="en-US" sz="1600" dirty="0" smtClean="0">
                <a:latin typeface="+mj-lt"/>
              </a:rPr>
              <a:t>Finally, the NEA Chairman reviews the Council’s recommendations and makes the final decision on all grant awards.</a:t>
            </a:r>
          </a:p>
          <a:p>
            <a:pPr eaLnBrk="1" hangingPunct="1"/>
            <a:endParaRPr lang="en-US" dirty="0" smtClean="0"/>
          </a:p>
        </p:txBody>
      </p:sp>
      <p:sp>
        <p:nvSpPr>
          <p:cNvPr id="4" name="Slide Number Placeholder 3"/>
          <p:cNvSpPr>
            <a:spLocks noGrp="1"/>
          </p:cNvSpPr>
          <p:nvPr>
            <p:ph type="sldNum" sz="quarter" idx="10"/>
          </p:nvPr>
        </p:nvSpPr>
        <p:spPr/>
        <p:txBody>
          <a:bodyPr/>
          <a:lstStyle/>
          <a:p>
            <a:fld id="{9059AC44-2D63-4D42-ADC2-59CBD4AB8BB3}"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p:spPr>
      </p:sp>
      <p:sp>
        <p:nvSpPr>
          <p:cNvPr id="32771"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NEA Literature Fellowships are grants</a:t>
            </a:r>
            <a:r>
              <a:rPr lang="en-US" sz="1500" baseline="0" dirty="0" smtClean="0"/>
              <a:t> offered to</a:t>
            </a:r>
            <a:r>
              <a:rPr lang="en-US" sz="1500" dirty="0" smtClean="0"/>
              <a:t> published creative writers that enable the recipients to set aside time for writing, research, travel, and general career advancement. Grants</a:t>
            </a:r>
            <a:r>
              <a:rPr lang="en-US" sz="1500" baseline="0" dirty="0" smtClean="0"/>
              <a:t> are not awarded for specific projects—they</a:t>
            </a:r>
            <a:r>
              <a:rPr lang="en-US" sz="1500" dirty="0" smtClean="0"/>
              <a:t> are designed to give fellows the time and means to write. </a:t>
            </a:r>
            <a:endParaRPr lang="en-US" sz="15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smtClean="0"/>
          </a:p>
          <a:p>
            <a:endParaRPr lang="en-US" dirty="0" smtClean="0"/>
          </a:p>
        </p:txBody>
      </p:sp>
      <p:sp>
        <p:nvSpPr>
          <p:cNvPr id="4" name="Slide Number Placeholder 3"/>
          <p:cNvSpPr>
            <a:spLocks noGrp="1"/>
          </p:cNvSpPr>
          <p:nvPr>
            <p:ph type="sldNum" sz="quarter" idx="10"/>
          </p:nvPr>
        </p:nvSpPr>
        <p:spPr/>
        <p:txBody>
          <a:bodyPr/>
          <a:lstStyle/>
          <a:p>
            <a:fld id="{9059AC44-2D63-4D42-ADC2-59CBD4AB8BB3}"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US" sz="1600" baseline="0" dirty="0" smtClean="0"/>
              <a:t>NEA readers and panelist represent a diverse range of:</a:t>
            </a:r>
          </a:p>
          <a:p>
            <a:pPr eaLnBrk="1" hangingPunct="1"/>
            <a:r>
              <a:rPr lang="en-US" sz="1600" baseline="0" dirty="0" smtClean="0"/>
              <a:t>-aesthetic taste</a:t>
            </a:r>
          </a:p>
          <a:p>
            <a:pPr eaLnBrk="1" hangingPunct="1"/>
            <a:r>
              <a:rPr lang="en-US" sz="1600" baseline="0" dirty="0" smtClean="0"/>
              <a:t>-age</a:t>
            </a:r>
          </a:p>
          <a:p>
            <a:pPr eaLnBrk="1" hangingPunct="1"/>
            <a:r>
              <a:rPr lang="en-US" sz="1600" baseline="0" dirty="0" smtClean="0"/>
              <a:t>-ethnicity and race</a:t>
            </a:r>
          </a:p>
          <a:p>
            <a:pPr eaLnBrk="1" hangingPunct="1"/>
            <a:r>
              <a:rPr lang="en-US" sz="1600" baseline="0" dirty="0" smtClean="0"/>
              <a:t>-gender, and </a:t>
            </a:r>
          </a:p>
          <a:p>
            <a:pPr eaLnBrk="1" hangingPunct="1"/>
            <a:r>
              <a:rPr lang="en-US" sz="1600" baseline="0" dirty="0" smtClean="0"/>
              <a:t>-geography </a:t>
            </a:r>
          </a:p>
          <a:p>
            <a:pPr eaLnBrk="1" hangingPunct="1"/>
            <a:endParaRPr lang="en-US" sz="1600" baseline="0" dirty="0" smtClean="0"/>
          </a:p>
          <a:p>
            <a:pPr eaLnBrk="1" hangingPunct="1"/>
            <a:r>
              <a:rPr lang="en-US" sz="1600" baseline="0" dirty="0" smtClean="0"/>
              <a:t>You can find the names of past panelists online at arts.gov.  </a:t>
            </a:r>
            <a:endParaRPr lang="en-US" sz="1600" dirty="0" smtClean="0"/>
          </a:p>
        </p:txBody>
      </p:sp>
      <p:sp>
        <p:nvSpPr>
          <p:cNvPr id="4" name="Slide Number Placeholder 3"/>
          <p:cNvSpPr>
            <a:spLocks noGrp="1"/>
          </p:cNvSpPr>
          <p:nvPr>
            <p:ph type="sldNum" sz="quarter" idx="10"/>
          </p:nvPr>
        </p:nvSpPr>
        <p:spPr/>
        <p:txBody>
          <a:bodyPr/>
          <a:lstStyle/>
          <a:p>
            <a:fld id="{9059AC44-2D63-4D42-ADC2-59CBD4AB8BB3}"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p:spPr>
      </p:sp>
      <p:sp>
        <p:nvSpPr>
          <p:cNvPr id="45059" name="Rectangle 3"/>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US" sz="1600" dirty="0" smtClean="0"/>
              <a:t>It</a:t>
            </a:r>
            <a:r>
              <a:rPr lang="en-US" sz="1600" baseline="0" dirty="0" smtClean="0"/>
              <a:t> takes a long time to process your NEA application, and here’s why…</a:t>
            </a:r>
            <a:endParaRPr lang="en-US" sz="1600" dirty="0" smtClean="0"/>
          </a:p>
        </p:txBody>
      </p:sp>
      <p:sp>
        <p:nvSpPr>
          <p:cNvPr id="4" name="Slide Number Placeholder 3"/>
          <p:cNvSpPr>
            <a:spLocks noGrp="1"/>
          </p:cNvSpPr>
          <p:nvPr>
            <p:ph type="sldNum" sz="quarter" idx="10"/>
          </p:nvPr>
        </p:nvSpPr>
        <p:spPr/>
        <p:txBody>
          <a:bodyPr/>
          <a:lstStyle/>
          <a:p>
            <a:fld id="{9059AC44-2D63-4D42-ADC2-59CBD4AB8BB3}"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50" dirty="0" smtClean="0">
                <a:latin typeface="+mj-lt"/>
              </a:rPr>
              <a:t>E-mail notifications go out to all applicants around Thanksgiving.  </a:t>
            </a:r>
          </a:p>
          <a:p>
            <a:pPr eaLnBrk="1" hangingPunct="1"/>
            <a:r>
              <a:rPr lang="en-US" sz="1450" dirty="0" smtClean="0">
                <a:latin typeface="+mj-lt"/>
              </a:rPr>
              <a:t>We no longer send hard copy letters of notification. </a:t>
            </a:r>
          </a:p>
          <a:p>
            <a:pPr eaLnBrk="1" hangingPunct="1"/>
            <a:endParaRPr lang="en-US" sz="1450" dirty="0" smtClean="0">
              <a:latin typeface="+mj-lt"/>
            </a:endParaRPr>
          </a:p>
          <a:p>
            <a:pPr eaLnBrk="1" hangingPunct="1"/>
            <a:r>
              <a:rPr lang="en-US" sz="1450" baseline="0" dirty="0" smtClean="0">
                <a:latin typeface="+mj-lt"/>
              </a:rPr>
              <a:t>If you do apply for an NEA Fellowship, remember to check your junk mail box  in late November</a:t>
            </a:r>
            <a:r>
              <a:rPr lang="en-US" sz="1450" dirty="0" smtClean="0">
                <a:latin typeface="+mj-lt"/>
              </a:rPr>
              <a:t> or </a:t>
            </a:r>
            <a:r>
              <a:rPr lang="en-US" sz="1450" baseline="0" dirty="0" smtClean="0">
                <a:latin typeface="+mj-lt"/>
              </a:rPr>
              <a:t>early December to see if you missed an e-mail from us. </a:t>
            </a:r>
          </a:p>
          <a:p>
            <a:pPr eaLnBrk="1" hangingPunct="1"/>
            <a:endParaRPr lang="en-US" sz="1450" baseline="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50" dirty="0" smtClean="0">
                <a:latin typeface="+mj-lt"/>
              </a:rPr>
              <a:t>If you change your email address during the year, please email us at litfellowships@arts.gov to update your file.  </a:t>
            </a:r>
          </a:p>
          <a:p>
            <a:pPr eaLnBrk="1" hangingPunct="1"/>
            <a:endParaRPr lang="en-US" dirty="0" smtClean="0"/>
          </a:p>
        </p:txBody>
      </p:sp>
      <p:sp>
        <p:nvSpPr>
          <p:cNvPr id="4" name="Slide Number Placeholder 3"/>
          <p:cNvSpPr>
            <a:spLocks noGrp="1"/>
          </p:cNvSpPr>
          <p:nvPr>
            <p:ph type="sldNum" sz="quarter" idx="10"/>
          </p:nvPr>
        </p:nvSpPr>
        <p:spPr/>
        <p:txBody>
          <a:bodyPr/>
          <a:lstStyle/>
          <a:p>
            <a:fld id="{9059AC44-2D63-4D42-ADC2-59CBD4AB8BB3}"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US" sz="1600" dirty="0" smtClean="0"/>
              <a:t>If you are curious about what type of work the NEA is funding, please take time to visit the Writers’ Corner feature on our website.  On the Writers’ Corner page, you can review excerpts from winning manuscripts and learn more about recent fellows. </a:t>
            </a:r>
            <a:endParaRPr lang="en-US" sz="1600" baseline="0" dirty="0" smtClean="0"/>
          </a:p>
        </p:txBody>
      </p:sp>
      <p:sp>
        <p:nvSpPr>
          <p:cNvPr id="4" name="Slide Number Placeholder 3"/>
          <p:cNvSpPr>
            <a:spLocks noGrp="1"/>
          </p:cNvSpPr>
          <p:nvPr>
            <p:ph type="sldNum" sz="quarter" idx="10"/>
          </p:nvPr>
        </p:nvSpPr>
        <p:spPr/>
        <p:txBody>
          <a:bodyPr/>
          <a:lstStyle/>
          <a:p>
            <a:fld id="{9059AC44-2D63-4D42-ADC2-59CBD4AB8BB3}"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325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a:t>
            </a:r>
            <a:r>
              <a:rPr lang="en-US" sz="1600" baseline="0" dirty="0" smtClean="0"/>
              <a:t>ere is our contact information.</a:t>
            </a:r>
            <a:r>
              <a:rPr lang="en-US" sz="1600" dirty="0" smtClean="0"/>
              <a:t> The</a:t>
            </a:r>
            <a:r>
              <a:rPr lang="en-US" sz="1600" baseline="0" dirty="0" smtClean="0"/>
              <a:t> hotline and the </a:t>
            </a:r>
            <a:r>
              <a:rPr lang="en-US" sz="1600" baseline="0" dirty="0" err="1" smtClean="0"/>
              <a:t>litfellowhips</a:t>
            </a:r>
            <a:r>
              <a:rPr lang="en-US" sz="1600" baseline="0" dirty="0" smtClean="0"/>
              <a:t>  inbox will reach us directly.  As we mentioned earlier, please contact the NEA only after consulting the “Need Help” section of the guidelines.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That is the end of our formal presentation,</a:t>
            </a:r>
            <a:r>
              <a:rPr lang="en-US" sz="1600" baseline="0" dirty="0" smtClean="0"/>
              <a:t> but w</a:t>
            </a:r>
            <a:r>
              <a:rPr lang="en-US" sz="1600" dirty="0" smtClean="0"/>
              <a:t>e’re happy to answer questions. </a:t>
            </a:r>
          </a:p>
          <a:p>
            <a:pPr eaLnBrk="1" hangingPunct="1"/>
            <a:endParaRPr lang="en-US" sz="1600" baseline="0" dirty="0" smtClean="0"/>
          </a:p>
        </p:txBody>
      </p:sp>
      <p:sp>
        <p:nvSpPr>
          <p:cNvPr id="4" name="Slide Number Placeholder 3"/>
          <p:cNvSpPr>
            <a:spLocks noGrp="1"/>
          </p:cNvSpPr>
          <p:nvPr>
            <p:ph type="sldNum" sz="quarter" idx="10"/>
          </p:nvPr>
        </p:nvSpPr>
        <p:spPr/>
        <p:txBody>
          <a:bodyPr/>
          <a:lstStyle/>
          <a:p>
            <a:fld id="{9059AC44-2D63-4D42-ADC2-59CBD4AB8BB3}"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600" baseline="0" dirty="0" smtClean="0"/>
              <a:t>Thank you for joining us, and remember that this webinar will be archived on the NEA’s website. The archive should be available in about four to five business days. </a:t>
            </a:r>
            <a:r>
              <a:rPr lang="en-US" sz="1600" dirty="0" smtClean="0"/>
              <a:t>Goodbye! </a:t>
            </a:r>
          </a:p>
          <a:p>
            <a:endParaRPr lang="en-US" sz="1600" dirty="0"/>
          </a:p>
        </p:txBody>
      </p:sp>
      <p:sp>
        <p:nvSpPr>
          <p:cNvPr id="4" name="Slide Number Placeholder 3"/>
          <p:cNvSpPr>
            <a:spLocks noGrp="1"/>
          </p:cNvSpPr>
          <p:nvPr>
            <p:ph type="sldNum" sz="quarter" idx="10"/>
          </p:nvPr>
        </p:nvSpPr>
        <p:spPr/>
        <p:txBody>
          <a:bodyPr/>
          <a:lstStyle/>
          <a:p>
            <a:fld id="{9059AC44-2D63-4D42-ADC2-59CBD4AB8BB3}" type="slidenum">
              <a:rPr lang="en-US" smtClean="0"/>
              <a:pPr/>
              <a:t>45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600" dirty="0" smtClean="0">
                <a:latin typeface="+mj-lt"/>
              </a:rPr>
              <a:t>Literature Fellowships are the NEA’s only</a:t>
            </a:r>
            <a:r>
              <a:rPr lang="en-US" sz="1600" baseline="0" dirty="0" smtClean="0">
                <a:latin typeface="+mj-lt"/>
              </a:rPr>
              <a:t> </a:t>
            </a:r>
            <a:r>
              <a:rPr lang="en-US" sz="1600" dirty="0" smtClean="0">
                <a:latin typeface="+mj-lt"/>
              </a:rPr>
              <a:t>direct awards available to writers.</a:t>
            </a:r>
            <a:r>
              <a:rPr lang="en-US" sz="1600" baseline="0" dirty="0" smtClean="0">
                <a:latin typeface="+mj-lt"/>
              </a:rPr>
              <a:t> </a:t>
            </a:r>
            <a:r>
              <a:rPr lang="en-US" sz="1600" dirty="0" smtClean="0">
                <a:latin typeface="+mj-lt"/>
              </a:rPr>
              <a:t>We are proud of these</a:t>
            </a:r>
            <a:r>
              <a:rPr lang="en-US" sz="1600" baseline="0" dirty="0" smtClean="0">
                <a:latin typeface="+mj-lt"/>
              </a:rPr>
              <a:t> fellowships and grateful that the NEA can continue to directly support individual writers. </a:t>
            </a:r>
            <a:endParaRPr lang="en-US" sz="1600" dirty="0">
              <a:latin typeface="+mj-lt"/>
            </a:endParaRPr>
          </a:p>
        </p:txBody>
      </p:sp>
      <p:sp>
        <p:nvSpPr>
          <p:cNvPr id="4" name="Slide Number Placeholder 3"/>
          <p:cNvSpPr>
            <a:spLocks noGrp="1"/>
          </p:cNvSpPr>
          <p:nvPr>
            <p:ph type="sldNum" sz="quarter" idx="10"/>
          </p:nvPr>
        </p:nvSpPr>
        <p:spPr/>
        <p:txBody>
          <a:bodyPr/>
          <a:lstStyle/>
          <a:p>
            <a:fld id="{9059AC44-2D63-4D42-ADC2-59CBD4AB8BB3}"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800" dirty="0" smtClean="0">
                <a:latin typeface="+mj-lt"/>
              </a:rPr>
              <a:t>Fellowship grants are $25,000 each. </a:t>
            </a:r>
          </a:p>
          <a:p>
            <a:endParaRPr lang="en-US" sz="1800" dirty="0" smtClean="0">
              <a:latin typeface="+mj-lt"/>
            </a:endParaRPr>
          </a:p>
          <a:p>
            <a:pPr>
              <a:buFont typeface="Arial" pitchFamily="34" charset="0"/>
              <a:buChar char="•"/>
            </a:pPr>
            <a:r>
              <a:rPr lang="en-US" sz="1800" dirty="0" smtClean="0">
                <a:latin typeface="+mj-lt"/>
              </a:rPr>
              <a:t>Prose and poetry fellowships are available in alternating years.</a:t>
            </a:r>
            <a:r>
              <a:rPr lang="en-US" sz="1800" baseline="0" dirty="0" smtClean="0">
                <a:latin typeface="+mj-lt"/>
              </a:rPr>
              <a:t> This year, Fellowships in Poetry are available. </a:t>
            </a:r>
          </a:p>
          <a:p>
            <a:endParaRPr lang="en-US" sz="1800" dirty="0" smtClean="0">
              <a:latin typeface="+mj-lt"/>
            </a:endParaRPr>
          </a:p>
          <a:p>
            <a:pPr>
              <a:buFont typeface="Arial" pitchFamily="34" charset="0"/>
              <a:buChar char="•"/>
            </a:pPr>
            <a:r>
              <a:rPr lang="en-US" sz="1800" dirty="0" smtClean="0">
                <a:latin typeface="+mj-lt"/>
              </a:rPr>
              <a:t>The deadline usually falls in late February or early March. </a:t>
            </a:r>
            <a:r>
              <a:rPr lang="en-US" sz="1800" dirty="0" smtClean="0"/>
              <a:t>This year our deadline is March 12, 2014. </a:t>
            </a:r>
            <a:endParaRPr lang="en-US" sz="1800" dirty="0" smtClean="0">
              <a:latin typeface="+mj-lt"/>
            </a:endParaRPr>
          </a:p>
          <a:p>
            <a:pPr>
              <a:buFont typeface="Arial" pitchFamily="34" charset="0"/>
              <a:buChar char="•"/>
            </a:pPr>
            <a:endParaRPr lang="en-US" sz="1800" dirty="0" smtClean="0">
              <a:latin typeface="+mj-lt"/>
            </a:endParaRPr>
          </a:p>
          <a:p>
            <a:pPr>
              <a:buFont typeface="Arial" pitchFamily="34" charset="0"/>
              <a:buChar char="•"/>
            </a:pPr>
            <a:r>
              <a:rPr lang="en-US" sz="1800" dirty="0" smtClean="0">
                <a:latin typeface="+mj-lt"/>
              </a:rPr>
              <a:t>Manuscripts are reviewed anonymously.  The panel only sees your manuscript. </a:t>
            </a:r>
          </a:p>
          <a:p>
            <a:pPr>
              <a:buFont typeface="Arial" pitchFamily="34" charset="0"/>
              <a:buChar char="•"/>
            </a:pPr>
            <a:endParaRPr lang="en-US" sz="1800" dirty="0" smtClean="0">
              <a:latin typeface="+mj-lt"/>
            </a:endParaRPr>
          </a:p>
          <a:p>
            <a:pPr>
              <a:buFont typeface="Arial" pitchFamily="34" charset="0"/>
              <a:buChar char="•"/>
            </a:pPr>
            <a:r>
              <a:rPr lang="en-US" sz="1800" dirty="0" smtClean="0">
                <a:latin typeface="+mj-lt"/>
              </a:rPr>
              <a:t>Fellowships are the most competitive funding category at the NEA.</a:t>
            </a:r>
          </a:p>
          <a:p>
            <a:pPr>
              <a:buFont typeface="Arial" pitchFamily="34" charset="0"/>
              <a:buChar char="•"/>
            </a:pPr>
            <a:endParaRPr lang="en-US" sz="1800" dirty="0" smtClean="0">
              <a:latin typeface="+mj-lt"/>
            </a:endParaRPr>
          </a:p>
          <a:p>
            <a:endParaRPr lang="en-US" dirty="0"/>
          </a:p>
        </p:txBody>
      </p:sp>
      <p:sp>
        <p:nvSpPr>
          <p:cNvPr id="4" name="Slide Number Placeholder 3"/>
          <p:cNvSpPr>
            <a:spLocks noGrp="1"/>
          </p:cNvSpPr>
          <p:nvPr>
            <p:ph type="sldNum" sz="quarter" idx="10"/>
          </p:nvPr>
        </p:nvSpPr>
        <p:spPr/>
        <p:txBody>
          <a:bodyPr/>
          <a:lstStyle/>
          <a:p>
            <a:fld id="{9059AC44-2D63-4D42-ADC2-59CBD4AB8BB3}"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We </a:t>
            </a:r>
            <a:r>
              <a:rPr lang="en-US" sz="1800" baseline="0" dirty="0" smtClean="0"/>
              <a:t>received 1,137 eligible applications in poetry </a:t>
            </a:r>
            <a:r>
              <a:rPr lang="en-US" sz="1800" dirty="0" smtClean="0"/>
              <a:t>in fiscal year 2013 </a:t>
            </a:r>
            <a:r>
              <a:rPr lang="en-US" sz="1800" baseline="0" dirty="0" smtClean="0"/>
              <a:t>and awarded 40 fellowships</a:t>
            </a:r>
            <a:r>
              <a:rPr lang="en-US" sz="1800" dirty="0" smtClean="0"/>
              <a:t>.</a:t>
            </a:r>
            <a:endParaRPr lang="en-US" sz="1800" dirty="0"/>
          </a:p>
        </p:txBody>
      </p:sp>
      <p:sp>
        <p:nvSpPr>
          <p:cNvPr id="4" name="Slide Number Placeholder 3"/>
          <p:cNvSpPr>
            <a:spLocks noGrp="1"/>
          </p:cNvSpPr>
          <p:nvPr>
            <p:ph type="sldNum" sz="quarter" idx="10"/>
          </p:nvPr>
        </p:nvSpPr>
        <p:spPr/>
        <p:txBody>
          <a:bodyPr/>
          <a:lstStyle/>
          <a:p>
            <a:fld id="{9059AC44-2D63-4D42-ADC2-59CBD4AB8BB3}"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In FY 2014, we received 1, 316 eligible applications and funded</a:t>
            </a:r>
            <a:r>
              <a:rPr lang="en-US" sz="1800" baseline="0" dirty="0" smtClean="0"/>
              <a:t> 38 fellowships. The prose</a:t>
            </a:r>
            <a:r>
              <a:rPr lang="en-US" sz="1800" dirty="0" smtClean="0"/>
              <a:t> application </a:t>
            </a:r>
            <a:r>
              <a:rPr lang="en-US" sz="1800" baseline="0" dirty="0" smtClean="0"/>
              <a:t>pool is usually a bit larger than poetry. </a:t>
            </a:r>
            <a:endParaRPr lang="en-US" sz="1800" dirty="0"/>
          </a:p>
        </p:txBody>
      </p:sp>
      <p:sp>
        <p:nvSpPr>
          <p:cNvPr id="4" name="Slide Number Placeholder 3"/>
          <p:cNvSpPr>
            <a:spLocks noGrp="1"/>
          </p:cNvSpPr>
          <p:nvPr>
            <p:ph type="sldNum" sz="quarter" idx="10"/>
          </p:nvPr>
        </p:nvSpPr>
        <p:spPr/>
        <p:txBody>
          <a:bodyPr/>
          <a:lstStyle/>
          <a:p>
            <a:fld id="{9059AC44-2D63-4D42-ADC2-59CBD4AB8BB3}"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j-lt"/>
              </a:rPr>
              <a:t>NEA Fellowships have a proven track record of identifying and supporting new talent. </a:t>
            </a:r>
          </a:p>
          <a:p>
            <a:pPr>
              <a:buNone/>
            </a:pPr>
            <a:endParaRPr lang="en-US" sz="1800" dirty="0" smtClean="0">
              <a:solidFill>
                <a:srgbClr val="000000"/>
              </a:solidFill>
              <a:latin typeface="+mj-lt"/>
              <a:ea typeface="Times New Roman"/>
              <a:cs typeface="Times New Roman"/>
            </a:endParaRPr>
          </a:p>
          <a:p>
            <a:pPr>
              <a:buNone/>
            </a:pPr>
            <a:r>
              <a:rPr lang="en-US" sz="1800" dirty="0" smtClean="0">
                <a:solidFill>
                  <a:srgbClr val="000000"/>
                </a:solidFill>
                <a:latin typeface="+mj-lt"/>
                <a:ea typeface="Times New Roman"/>
                <a:cs typeface="Times New Roman"/>
              </a:rPr>
              <a:t>Since 1990, NEA Fellows have won:</a:t>
            </a:r>
          </a:p>
          <a:p>
            <a:pPr>
              <a:buNone/>
            </a:pPr>
            <a:endParaRPr lang="en-US" sz="1800" b="1" dirty="0" smtClean="0">
              <a:solidFill>
                <a:srgbClr val="000000"/>
              </a:solidFill>
              <a:latin typeface="+mj-lt"/>
              <a:cs typeface="Times New Roman"/>
            </a:endParaRPr>
          </a:p>
          <a:p>
            <a:pPr>
              <a:buNone/>
            </a:pPr>
            <a:r>
              <a:rPr lang="en-US" sz="1800" dirty="0" smtClean="0">
                <a:latin typeface="+mj-lt"/>
              </a:rPr>
              <a:t>33 Pulitzer Prizes</a:t>
            </a:r>
          </a:p>
          <a:p>
            <a:pPr>
              <a:buNone/>
            </a:pPr>
            <a:r>
              <a:rPr lang="en-US" sz="1800" dirty="0" smtClean="0">
                <a:latin typeface="+mj-lt"/>
              </a:rPr>
              <a:t>27 National Book Critics Circle Awards and </a:t>
            </a:r>
          </a:p>
          <a:p>
            <a:pPr>
              <a:buNone/>
            </a:pPr>
            <a:r>
              <a:rPr lang="en-US" sz="1800" dirty="0" smtClean="0">
                <a:latin typeface="+mj-lt"/>
              </a:rPr>
              <a:t>27 National Book Awards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j-lt"/>
                <a:ea typeface="Times New Roman"/>
                <a:cs typeface="Times New Roman"/>
              </a:rPr>
              <a:t>Most of these winners received an NEA Literature Fellowships before any major national award, usually at least a decade earlier.</a:t>
            </a:r>
            <a:endParaRPr lang="en-US" sz="1800" dirty="0" smtClean="0">
              <a:latin typeface="+mj-lt"/>
            </a:endParaRPr>
          </a:p>
          <a:p>
            <a:endParaRPr lang="en-US" sz="1400" dirty="0"/>
          </a:p>
        </p:txBody>
      </p:sp>
      <p:sp>
        <p:nvSpPr>
          <p:cNvPr id="4" name="Slide Number Placeholder 3"/>
          <p:cNvSpPr>
            <a:spLocks noGrp="1"/>
          </p:cNvSpPr>
          <p:nvPr>
            <p:ph type="sldNum" sz="quarter" idx="10"/>
          </p:nvPr>
        </p:nvSpPr>
        <p:spPr/>
        <p:txBody>
          <a:bodyPr/>
          <a:lstStyle/>
          <a:p>
            <a:fld id="{9059AC44-2D63-4D42-ADC2-59CBD4AB8BB3}"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0AFDC8-7F0E-48CB-9EF9-1921D3802CE0}" type="datetimeFigureOut">
              <a:rPr lang="en-US" smtClean="0"/>
              <a:pPr/>
              <a:t>1/31/2014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0BD43D-FAB9-4E29-9FAC-289D16D9C4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0AFDC8-7F0E-48CB-9EF9-1921D3802CE0}" type="datetimeFigureOut">
              <a:rPr lang="en-US" smtClean="0"/>
              <a:pPr/>
              <a:t>1/31/2014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0BD43D-FAB9-4E29-9FAC-289D16D9C4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0AFDC8-7F0E-48CB-9EF9-1921D3802CE0}" type="datetimeFigureOut">
              <a:rPr lang="en-US" smtClean="0"/>
              <a:pPr/>
              <a:t>1/31/2014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0BD43D-FAB9-4E29-9FAC-289D16D9C4F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0AFDC8-7F0E-48CB-9EF9-1921D3802CE0}" type="datetimeFigureOut">
              <a:rPr lang="en-US" smtClean="0"/>
              <a:pPr/>
              <a:t>1/31/2014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0BD43D-FAB9-4E29-9FAC-289D16D9C4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0AFDC8-7F0E-48CB-9EF9-1921D3802CE0}" type="datetimeFigureOut">
              <a:rPr lang="en-US" smtClean="0"/>
              <a:pPr/>
              <a:t>1/31/2014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0BD43D-FAB9-4E29-9FAC-289D16D9C4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0AFDC8-7F0E-48CB-9EF9-1921D3802CE0}" type="datetimeFigureOut">
              <a:rPr lang="en-US" smtClean="0"/>
              <a:pPr/>
              <a:t>1/31/2014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0BD43D-FAB9-4E29-9FAC-289D16D9C4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0AFDC8-7F0E-48CB-9EF9-1921D3802CE0}" type="datetimeFigureOut">
              <a:rPr lang="en-US" smtClean="0"/>
              <a:pPr/>
              <a:t>1/31/2014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0BD43D-FAB9-4E29-9FAC-289D16D9C4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0AFDC8-7F0E-48CB-9EF9-1921D3802CE0}" type="datetimeFigureOut">
              <a:rPr lang="en-US" smtClean="0"/>
              <a:pPr/>
              <a:t>1/31/2014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0BD43D-FAB9-4E29-9FAC-289D16D9C4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0AFDC8-7F0E-48CB-9EF9-1921D3802CE0}" type="datetimeFigureOut">
              <a:rPr lang="en-US" smtClean="0"/>
              <a:pPr/>
              <a:t>1/31/2014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0BD43D-FAB9-4E29-9FAC-289D16D9C4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AFDC8-7F0E-48CB-9EF9-1921D3802CE0}" type="datetimeFigureOut">
              <a:rPr lang="en-US" smtClean="0"/>
              <a:pPr/>
              <a:t>1/31/2014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0BD43D-FAB9-4E29-9FAC-289D16D9C4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AFDC8-7F0E-48CB-9EF9-1921D3802CE0}" type="datetimeFigureOut">
              <a:rPr lang="en-US" smtClean="0"/>
              <a:pPr/>
              <a:t>1/31/2014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0BD43D-FAB9-4E29-9FAC-289D16D9C4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0AFDC8-7F0E-48CB-9EF9-1921D3802CE0}" type="datetimeFigureOut">
              <a:rPr lang="en-US" smtClean="0"/>
              <a:pPr/>
              <a:t>1/31/2014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BD43D-FAB9-4E29-9FAC-289D16D9C4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7"/>
          <p:cNvSpPr txBox="1">
            <a:spLocks noChangeArrowheads="1"/>
          </p:cNvSpPr>
          <p:nvPr/>
        </p:nvSpPr>
        <p:spPr bwMode="auto">
          <a:xfrm>
            <a:off x="1828800" y="5638800"/>
            <a:ext cx="5562600" cy="338554"/>
          </a:xfrm>
          <a:prstGeom prst="rect">
            <a:avLst/>
          </a:prstGeom>
          <a:noFill/>
          <a:ln w="9525">
            <a:noFill/>
            <a:miter lim="800000"/>
            <a:headEnd/>
            <a:tailEnd/>
          </a:ln>
        </p:spPr>
        <p:txBody>
          <a:bodyPr wrap="square">
            <a:spAutoFit/>
          </a:bodyPr>
          <a:lstStyle/>
          <a:p>
            <a:pPr algn="ctr">
              <a:defRPr/>
            </a:pPr>
            <a:r>
              <a:rPr lang="en-US" sz="1600" dirty="0" smtClean="0">
                <a:solidFill>
                  <a:schemeClr val="bg1">
                    <a:lumMod val="50000"/>
                  </a:schemeClr>
                </a:solidFill>
                <a:cs typeface="Arial" pitchFamily="34" charset="0"/>
              </a:rPr>
              <a:t>Wednesday, February 5, 2014</a:t>
            </a:r>
            <a:endParaRPr lang="en-US" sz="1600" dirty="0">
              <a:solidFill>
                <a:schemeClr val="bg1">
                  <a:lumMod val="50000"/>
                </a:schemeClr>
              </a:solidFill>
              <a:cs typeface="Arial" pitchFamily="34" charset="0"/>
            </a:endParaRPr>
          </a:p>
        </p:txBody>
      </p:sp>
      <p:sp>
        <p:nvSpPr>
          <p:cNvPr id="2051" name="TextBox 5"/>
          <p:cNvSpPr txBox="1">
            <a:spLocks noChangeArrowheads="1"/>
          </p:cNvSpPr>
          <p:nvPr/>
        </p:nvSpPr>
        <p:spPr bwMode="auto">
          <a:xfrm>
            <a:off x="1447800" y="2590800"/>
            <a:ext cx="6705600" cy="400050"/>
          </a:xfrm>
          <a:prstGeom prst="rect">
            <a:avLst/>
          </a:prstGeom>
          <a:noFill/>
          <a:ln w="9525">
            <a:noFill/>
            <a:miter lim="800000"/>
            <a:headEnd/>
            <a:tailEnd/>
          </a:ln>
        </p:spPr>
        <p:txBody>
          <a:bodyPr>
            <a:spAutoFit/>
          </a:bodyPr>
          <a:lstStyle/>
          <a:p>
            <a:pPr algn="ctr"/>
            <a:r>
              <a:rPr lang="en-US" sz="2000" b="1" dirty="0">
                <a:cs typeface="Arial" pitchFamily="34" charset="0"/>
              </a:rPr>
              <a:t>NATIONAL ENDOWMENT FOR THE ARTS</a:t>
            </a:r>
          </a:p>
        </p:txBody>
      </p:sp>
      <p:sp>
        <p:nvSpPr>
          <p:cNvPr id="5" name="Rectangle 12"/>
          <p:cNvSpPr>
            <a:spLocks noChangeArrowheads="1"/>
          </p:cNvSpPr>
          <p:nvPr/>
        </p:nvSpPr>
        <p:spPr bwMode="auto">
          <a:xfrm>
            <a:off x="0" y="1143000"/>
            <a:ext cx="9144000" cy="1447800"/>
          </a:xfrm>
          <a:prstGeom prst="rect">
            <a:avLst/>
          </a:prstGeom>
          <a:solidFill>
            <a:schemeClr val="accent3">
              <a:lumMod val="75000"/>
            </a:schemeClr>
          </a:solidFill>
          <a:ln w="9525">
            <a:solidFill>
              <a:schemeClr val="accent3"/>
            </a:solidFill>
            <a:miter lim="800000"/>
            <a:headEnd/>
            <a:tailEnd/>
          </a:ln>
        </p:spPr>
        <p:txBody>
          <a:bodyPr/>
          <a:lstStyle/>
          <a:p>
            <a:pPr fontAlgn="auto">
              <a:spcBef>
                <a:spcPts val="0"/>
              </a:spcBef>
              <a:spcAft>
                <a:spcPts val="0"/>
              </a:spcAft>
              <a:defRPr/>
            </a:pPr>
            <a:endParaRPr lang="en-US" sz="1600" dirty="0">
              <a:solidFill>
                <a:schemeClr val="bg2">
                  <a:lumMod val="50000"/>
                </a:schemeClr>
              </a:solidFill>
              <a:latin typeface="Arial" charset="0"/>
            </a:endParaRPr>
          </a:p>
        </p:txBody>
      </p:sp>
      <p:sp>
        <p:nvSpPr>
          <p:cNvPr id="2053" name="Rectangle 5"/>
          <p:cNvSpPr>
            <a:spLocks noChangeArrowheads="1"/>
          </p:cNvSpPr>
          <p:nvPr/>
        </p:nvSpPr>
        <p:spPr bwMode="auto">
          <a:xfrm>
            <a:off x="304800" y="1447800"/>
            <a:ext cx="8534400" cy="830997"/>
          </a:xfrm>
          <a:prstGeom prst="rect">
            <a:avLst/>
          </a:prstGeom>
          <a:noFill/>
          <a:ln w="9525">
            <a:noFill/>
            <a:miter lim="800000"/>
            <a:headEnd/>
            <a:tailEnd/>
          </a:ln>
        </p:spPr>
        <p:txBody>
          <a:bodyPr>
            <a:spAutoFit/>
          </a:bodyPr>
          <a:lstStyle/>
          <a:p>
            <a:pPr algn="ctr"/>
            <a:r>
              <a:rPr lang="en-US" sz="4800" b="1" dirty="0" smtClean="0">
                <a:solidFill>
                  <a:schemeClr val="bg1"/>
                </a:solidFill>
                <a:cs typeface="Arial" pitchFamily="34" charset="0"/>
              </a:rPr>
              <a:t>Creative Writing Fellowships</a:t>
            </a:r>
            <a:endParaRPr lang="en-US" sz="4800" b="1" dirty="0">
              <a:solidFill>
                <a:schemeClr val="bg1"/>
              </a:solidFill>
              <a:cs typeface="Arial" pitchFamily="34" charset="0"/>
            </a:endParaRPr>
          </a:p>
        </p:txBody>
      </p:sp>
      <p:pic>
        <p:nvPicPr>
          <p:cNvPr id="2054" name="Picture 6"/>
          <p:cNvPicPr>
            <a:picLocks noChangeAspect="1" noChangeArrowheads="1"/>
          </p:cNvPicPr>
          <p:nvPr/>
        </p:nvPicPr>
        <p:blipFill>
          <a:blip r:embed="rId3" cstate="print"/>
          <a:srcRect/>
          <a:stretch>
            <a:fillRect/>
          </a:stretch>
        </p:blipFill>
        <p:spPr bwMode="auto">
          <a:xfrm>
            <a:off x="2514600" y="3200400"/>
            <a:ext cx="4267200" cy="2032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oonsquadnew.jpg"/>
          <p:cNvPicPr>
            <a:picLocks noChangeAspect="1"/>
          </p:cNvPicPr>
          <p:nvPr/>
        </p:nvPicPr>
        <p:blipFill>
          <a:blip r:embed="rId3" cstate="print"/>
          <a:stretch>
            <a:fillRect/>
          </a:stretch>
        </p:blipFill>
        <p:spPr>
          <a:xfrm>
            <a:off x="381000" y="533400"/>
            <a:ext cx="2082800" cy="3124200"/>
          </a:xfrm>
          <a:prstGeom prst="rect">
            <a:avLst/>
          </a:prstGeom>
          <a:ln w="12700">
            <a:solidFill>
              <a:schemeClr val="tx1">
                <a:lumMod val="50000"/>
                <a:lumOff val="50000"/>
              </a:schemeClr>
            </a:solidFill>
          </a:ln>
          <a:effectLst>
            <a:outerShdw blurRad="292100" dist="139700" dir="2700000" algn="tl" rotWithShape="0">
              <a:srgbClr val="333333">
                <a:alpha val="65000"/>
              </a:srgbClr>
            </a:outerShdw>
          </a:effectLst>
        </p:spPr>
      </p:pic>
      <p:sp>
        <p:nvSpPr>
          <p:cNvPr id="4" name="TextBox 3"/>
          <p:cNvSpPr txBox="1"/>
          <p:nvPr/>
        </p:nvSpPr>
        <p:spPr>
          <a:xfrm>
            <a:off x="228600" y="3962400"/>
            <a:ext cx="2514600" cy="1631216"/>
          </a:xfrm>
          <a:prstGeom prst="rect">
            <a:avLst/>
          </a:prstGeom>
          <a:noFill/>
        </p:spPr>
        <p:txBody>
          <a:bodyPr wrap="square" rtlCol="0">
            <a:spAutoFit/>
          </a:bodyPr>
          <a:lstStyle/>
          <a:p>
            <a:r>
              <a:rPr lang="en-US" sz="2000" dirty="0" smtClean="0">
                <a:solidFill>
                  <a:schemeClr val="accent6">
                    <a:lumMod val="75000"/>
                  </a:schemeClr>
                </a:solidFill>
                <a:latin typeface="Century Gothic" pitchFamily="34" charset="0"/>
              </a:rPr>
              <a:t>Louise Erdrich</a:t>
            </a:r>
          </a:p>
          <a:p>
            <a:r>
              <a:rPr lang="en-US" sz="2000" dirty="0" smtClean="0">
                <a:solidFill>
                  <a:schemeClr val="tx2">
                    <a:lumMod val="75000"/>
                  </a:schemeClr>
                </a:solidFill>
                <a:latin typeface="Century Gothic" pitchFamily="34" charset="0"/>
              </a:rPr>
              <a:t>NEA 1983</a:t>
            </a:r>
          </a:p>
          <a:p>
            <a:endParaRPr lang="en-US" sz="2000" dirty="0" smtClean="0">
              <a:solidFill>
                <a:schemeClr val="tx2">
                  <a:lumMod val="75000"/>
                </a:schemeClr>
              </a:solidFill>
              <a:latin typeface="Century Gothic" pitchFamily="34" charset="0"/>
            </a:endParaRPr>
          </a:p>
          <a:p>
            <a:r>
              <a:rPr lang="en-US" sz="2000" dirty="0" smtClean="0">
                <a:solidFill>
                  <a:schemeClr val="tx2">
                    <a:lumMod val="75000"/>
                  </a:schemeClr>
                </a:solidFill>
                <a:latin typeface="Century Gothic" pitchFamily="34" charset="0"/>
              </a:rPr>
              <a:t>National Book Award 2012</a:t>
            </a:r>
            <a:endParaRPr lang="en-US" sz="2000" dirty="0">
              <a:solidFill>
                <a:schemeClr val="tx2">
                  <a:lumMod val="75000"/>
                </a:schemeClr>
              </a:solidFill>
              <a:latin typeface="Century Gothic" pitchFamily="34" charset="0"/>
            </a:endParaRPr>
          </a:p>
        </p:txBody>
      </p:sp>
      <p:pic>
        <p:nvPicPr>
          <p:cNvPr id="5" name="Picture 4" descr="jones3.jpg"/>
          <p:cNvPicPr>
            <a:picLocks noChangeAspect="1"/>
          </p:cNvPicPr>
          <p:nvPr/>
        </p:nvPicPr>
        <p:blipFill>
          <a:blip r:embed="rId4" cstate="print"/>
          <a:stretch>
            <a:fillRect/>
          </a:stretch>
        </p:blipFill>
        <p:spPr>
          <a:xfrm>
            <a:off x="3236976" y="533401"/>
            <a:ext cx="2097024" cy="3048000"/>
          </a:xfrm>
          <a:prstGeom prst="rect">
            <a:avLst/>
          </a:prstGeom>
          <a:ln w="12700">
            <a:solidFill>
              <a:schemeClr val="tx1">
                <a:lumMod val="50000"/>
                <a:lumOff val="50000"/>
              </a:schemeClr>
            </a:solidFill>
          </a:ln>
          <a:effectLst>
            <a:outerShdw blurRad="292100" dist="139700" dir="2700000" algn="tl" rotWithShape="0">
              <a:srgbClr val="333333">
                <a:alpha val="65000"/>
              </a:srgbClr>
            </a:outerShdw>
          </a:effectLst>
        </p:spPr>
      </p:pic>
      <p:sp>
        <p:nvSpPr>
          <p:cNvPr id="6" name="TextBox 5"/>
          <p:cNvSpPr txBox="1"/>
          <p:nvPr/>
        </p:nvSpPr>
        <p:spPr>
          <a:xfrm>
            <a:off x="2895600" y="3886200"/>
            <a:ext cx="3200400" cy="2554545"/>
          </a:xfrm>
          <a:prstGeom prst="rect">
            <a:avLst/>
          </a:prstGeom>
          <a:noFill/>
        </p:spPr>
        <p:txBody>
          <a:bodyPr wrap="square" rtlCol="0">
            <a:spAutoFit/>
          </a:bodyPr>
          <a:lstStyle/>
          <a:p>
            <a:r>
              <a:rPr lang="en-US" sz="2000" dirty="0" smtClean="0">
                <a:solidFill>
                  <a:schemeClr val="accent6">
                    <a:lumMod val="75000"/>
                  </a:schemeClr>
                </a:solidFill>
                <a:latin typeface="Century Gothic" pitchFamily="34" charset="0"/>
              </a:rPr>
              <a:t>Edward P. Jones</a:t>
            </a:r>
          </a:p>
          <a:p>
            <a:r>
              <a:rPr lang="en-US" sz="2000" dirty="0" smtClean="0">
                <a:solidFill>
                  <a:schemeClr val="tx2">
                    <a:lumMod val="75000"/>
                  </a:schemeClr>
                </a:solidFill>
                <a:latin typeface="Century Gothic" pitchFamily="34" charset="0"/>
              </a:rPr>
              <a:t>NEA 1986</a:t>
            </a:r>
          </a:p>
          <a:p>
            <a:endParaRPr lang="en-US" sz="2000" dirty="0" smtClean="0">
              <a:solidFill>
                <a:schemeClr val="tx2">
                  <a:lumMod val="75000"/>
                </a:schemeClr>
              </a:solidFill>
              <a:latin typeface="Century Gothic" pitchFamily="34" charset="0"/>
            </a:endParaRPr>
          </a:p>
          <a:p>
            <a:r>
              <a:rPr lang="en-US" sz="2000" dirty="0" smtClean="0">
                <a:solidFill>
                  <a:schemeClr val="tx2">
                    <a:lumMod val="75000"/>
                  </a:schemeClr>
                </a:solidFill>
                <a:latin typeface="Century Gothic" pitchFamily="34" charset="0"/>
              </a:rPr>
              <a:t>National Book </a:t>
            </a:r>
          </a:p>
          <a:p>
            <a:r>
              <a:rPr lang="en-US" sz="2000" dirty="0" smtClean="0">
                <a:solidFill>
                  <a:schemeClr val="tx2">
                    <a:lumMod val="75000"/>
                  </a:schemeClr>
                </a:solidFill>
                <a:latin typeface="Century Gothic" pitchFamily="34" charset="0"/>
              </a:rPr>
              <a:t>Critics Circle Award 2003</a:t>
            </a:r>
          </a:p>
          <a:p>
            <a:endParaRPr lang="en-US" sz="2000" dirty="0" smtClean="0">
              <a:solidFill>
                <a:schemeClr val="tx2">
                  <a:lumMod val="75000"/>
                </a:schemeClr>
              </a:solidFill>
              <a:latin typeface="Century Gothic" pitchFamily="34" charset="0"/>
            </a:endParaRPr>
          </a:p>
          <a:p>
            <a:r>
              <a:rPr lang="en-US" sz="2000" dirty="0" smtClean="0">
                <a:solidFill>
                  <a:schemeClr val="tx2">
                    <a:lumMod val="75000"/>
                  </a:schemeClr>
                </a:solidFill>
                <a:latin typeface="Century Gothic" pitchFamily="34" charset="0"/>
              </a:rPr>
              <a:t>Pulitzer Prize 2004</a:t>
            </a:r>
            <a:endParaRPr lang="en-US" sz="2000" dirty="0">
              <a:solidFill>
                <a:schemeClr val="tx2">
                  <a:lumMod val="75000"/>
                </a:schemeClr>
              </a:solidFill>
              <a:latin typeface="Century Gothic" pitchFamily="34" charset="0"/>
            </a:endParaRPr>
          </a:p>
        </p:txBody>
      </p:sp>
      <p:sp>
        <p:nvSpPr>
          <p:cNvPr id="7" name="TextBox 6"/>
          <p:cNvSpPr txBox="1"/>
          <p:nvPr/>
        </p:nvSpPr>
        <p:spPr>
          <a:xfrm>
            <a:off x="6248400" y="3962400"/>
            <a:ext cx="2514600" cy="1323439"/>
          </a:xfrm>
          <a:prstGeom prst="rect">
            <a:avLst/>
          </a:prstGeom>
          <a:noFill/>
        </p:spPr>
        <p:txBody>
          <a:bodyPr wrap="square" rtlCol="0">
            <a:spAutoFit/>
          </a:bodyPr>
          <a:lstStyle/>
          <a:p>
            <a:r>
              <a:rPr lang="en-US" sz="2000" dirty="0" smtClean="0">
                <a:solidFill>
                  <a:schemeClr val="accent6">
                    <a:lumMod val="75000"/>
                  </a:schemeClr>
                </a:solidFill>
                <a:latin typeface="Century Gothic" pitchFamily="34" charset="0"/>
              </a:rPr>
              <a:t>Jeffrey Eugenides</a:t>
            </a:r>
          </a:p>
          <a:p>
            <a:r>
              <a:rPr lang="en-US" sz="2000" dirty="0" smtClean="0">
                <a:solidFill>
                  <a:schemeClr val="tx2">
                    <a:lumMod val="75000"/>
                  </a:schemeClr>
                </a:solidFill>
                <a:latin typeface="Century Gothic" pitchFamily="34" charset="0"/>
              </a:rPr>
              <a:t>NEA 1995</a:t>
            </a:r>
          </a:p>
          <a:p>
            <a:endParaRPr lang="en-US" sz="2000" dirty="0" smtClean="0">
              <a:solidFill>
                <a:schemeClr val="tx2">
                  <a:lumMod val="75000"/>
                </a:schemeClr>
              </a:solidFill>
              <a:latin typeface="Century Gothic" pitchFamily="34" charset="0"/>
            </a:endParaRPr>
          </a:p>
          <a:p>
            <a:r>
              <a:rPr lang="en-US" sz="2000" dirty="0" smtClean="0">
                <a:solidFill>
                  <a:schemeClr val="tx2">
                    <a:lumMod val="75000"/>
                  </a:schemeClr>
                </a:solidFill>
                <a:latin typeface="Century Gothic" pitchFamily="34" charset="0"/>
              </a:rPr>
              <a:t>Pulitzer Prize 2003</a:t>
            </a:r>
            <a:endParaRPr lang="en-US" sz="2000" dirty="0">
              <a:solidFill>
                <a:schemeClr val="tx2">
                  <a:lumMod val="75000"/>
                </a:schemeClr>
              </a:solidFill>
              <a:latin typeface="Century Gothic" pitchFamily="34" charset="0"/>
            </a:endParaRPr>
          </a:p>
        </p:txBody>
      </p:sp>
      <p:pic>
        <p:nvPicPr>
          <p:cNvPr id="8" name="Picture 7" descr="MS cover.jpg"/>
          <p:cNvPicPr>
            <a:picLocks noChangeAspect="1"/>
          </p:cNvPicPr>
          <p:nvPr/>
        </p:nvPicPr>
        <p:blipFill>
          <a:blip r:embed="rId5" cstate="print"/>
          <a:stretch>
            <a:fillRect/>
          </a:stretch>
        </p:blipFill>
        <p:spPr>
          <a:xfrm>
            <a:off x="6248400" y="523875"/>
            <a:ext cx="2088156" cy="3133725"/>
          </a:xfrm>
          <a:prstGeom prst="rect">
            <a:avLst/>
          </a:prstGeom>
          <a:ln w="12700">
            <a:solidFill>
              <a:schemeClr val="tx1">
                <a:lumMod val="50000"/>
                <a:lumOff val="50000"/>
              </a:schemeClr>
            </a:solidFill>
          </a:ln>
          <a:effectLst>
            <a:outerShdw blurRad="292100" dist="139700" dir="2700000" algn="tl" rotWithShape="0">
              <a:prstClr val="black">
                <a:alpha val="65000"/>
              </a:prst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914400" y="4648200"/>
            <a:ext cx="3048000" cy="1877437"/>
          </a:xfrm>
          <a:prstGeom prst="rect">
            <a:avLst/>
          </a:prstGeom>
          <a:noFill/>
        </p:spPr>
        <p:txBody>
          <a:bodyPr wrap="square" rtlCol="0">
            <a:spAutoFit/>
          </a:bodyPr>
          <a:lstStyle/>
          <a:p>
            <a:r>
              <a:rPr lang="en-US" sz="2800" dirty="0" smtClean="0">
                <a:solidFill>
                  <a:schemeClr val="accent6">
                    <a:lumMod val="75000"/>
                  </a:schemeClr>
                </a:solidFill>
                <a:latin typeface="Century Gothic" pitchFamily="34" charset="0"/>
              </a:rPr>
              <a:t>Philip Levine</a:t>
            </a:r>
          </a:p>
          <a:p>
            <a:r>
              <a:rPr lang="en-US" sz="2200" dirty="0" smtClean="0">
                <a:solidFill>
                  <a:schemeClr val="tx2">
                    <a:lumMod val="60000"/>
                    <a:lumOff val="40000"/>
                  </a:schemeClr>
                </a:solidFill>
                <a:latin typeface="Century Gothic" pitchFamily="34" charset="0"/>
              </a:rPr>
              <a:t>NEA 1976, 1981, 1987</a:t>
            </a:r>
          </a:p>
          <a:p>
            <a:endParaRPr lang="en-US" sz="2200" dirty="0" smtClean="0">
              <a:solidFill>
                <a:schemeClr val="tx2">
                  <a:lumMod val="60000"/>
                  <a:lumOff val="40000"/>
                </a:schemeClr>
              </a:solidFill>
              <a:latin typeface="Century Gothic" pitchFamily="34" charset="0"/>
            </a:endParaRPr>
          </a:p>
          <a:p>
            <a:r>
              <a:rPr lang="en-US" sz="2200" dirty="0" smtClean="0">
                <a:solidFill>
                  <a:schemeClr val="tx2">
                    <a:lumMod val="60000"/>
                    <a:lumOff val="40000"/>
                  </a:schemeClr>
                </a:solidFill>
                <a:latin typeface="Century Gothic" pitchFamily="34" charset="0"/>
              </a:rPr>
              <a:t>Poet Laureate </a:t>
            </a:r>
          </a:p>
          <a:p>
            <a:r>
              <a:rPr lang="en-US" sz="2200" dirty="0" smtClean="0">
                <a:solidFill>
                  <a:schemeClr val="tx2">
                    <a:lumMod val="60000"/>
                    <a:lumOff val="40000"/>
                  </a:schemeClr>
                </a:solidFill>
                <a:latin typeface="Century Gothic" pitchFamily="34" charset="0"/>
              </a:rPr>
              <a:t>2011-2012</a:t>
            </a:r>
            <a:endParaRPr lang="en-US" sz="2200" dirty="0">
              <a:solidFill>
                <a:schemeClr val="tx2">
                  <a:lumMod val="60000"/>
                  <a:lumOff val="40000"/>
                </a:schemeClr>
              </a:solidFill>
              <a:latin typeface="Century Gothic" pitchFamily="34" charset="0"/>
            </a:endParaRPr>
          </a:p>
        </p:txBody>
      </p:sp>
      <p:pic>
        <p:nvPicPr>
          <p:cNvPr id="17" name="Picture 16" descr="philip-levine-306-306.jpg"/>
          <p:cNvPicPr>
            <a:picLocks noChangeAspect="1"/>
          </p:cNvPicPr>
          <p:nvPr/>
        </p:nvPicPr>
        <p:blipFill>
          <a:blip r:embed="rId3" cstate="print"/>
          <a:stretch>
            <a:fillRect/>
          </a:stretch>
        </p:blipFill>
        <p:spPr>
          <a:xfrm>
            <a:off x="990600" y="381000"/>
            <a:ext cx="2819400" cy="4170711"/>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6" name="Picture 5" descr="trethewey2gb.jpg"/>
          <p:cNvPicPr>
            <a:picLocks noChangeAspect="1"/>
          </p:cNvPicPr>
          <p:nvPr/>
        </p:nvPicPr>
        <p:blipFill>
          <a:blip r:embed="rId4" cstate="print"/>
          <a:stretch>
            <a:fillRect/>
          </a:stretch>
        </p:blipFill>
        <p:spPr>
          <a:xfrm>
            <a:off x="5105401" y="457200"/>
            <a:ext cx="2677524" cy="4038600"/>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7" name="Rectangle 6"/>
          <p:cNvSpPr/>
          <p:nvPr/>
        </p:nvSpPr>
        <p:spPr>
          <a:xfrm>
            <a:off x="4800600" y="4648200"/>
            <a:ext cx="3962400" cy="1877437"/>
          </a:xfrm>
          <a:prstGeom prst="rect">
            <a:avLst/>
          </a:prstGeom>
        </p:spPr>
        <p:txBody>
          <a:bodyPr wrap="square">
            <a:spAutoFit/>
          </a:bodyPr>
          <a:lstStyle/>
          <a:p>
            <a:r>
              <a:rPr lang="en-US" sz="2800" dirty="0" smtClean="0">
                <a:solidFill>
                  <a:schemeClr val="accent6">
                    <a:lumMod val="75000"/>
                  </a:schemeClr>
                </a:solidFill>
                <a:latin typeface="Century Gothic" pitchFamily="34" charset="0"/>
              </a:rPr>
              <a:t>Natasha Trethewey </a:t>
            </a:r>
          </a:p>
          <a:p>
            <a:r>
              <a:rPr lang="en-US" sz="2200" dirty="0" smtClean="0">
                <a:solidFill>
                  <a:schemeClr val="tx2">
                    <a:lumMod val="60000"/>
                    <a:lumOff val="40000"/>
                  </a:schemeClr>
                </a:solidFill>
                <a:latin typeface="Century Gothic" pitchFamily="34" charset="0"/>
              </a:rPr>
              <a:t>NEA 1999</a:t>
            </a:r>
          </a:p>
          <a:p>
            <a:endParaRPr lang="en-US" sz="2200" dirty="0" smtClean="0">
              <a:solidFill>
                <a:schemeClr val="tx2">
                  <a:lumMod val="60000"/>
                  <a:lumOff val="40000"/>
                </a:schemeClr>
              </a:solidFill>
              <a:latin typeface="Century Gothic" pitchFamily="34" charset="0"/>
            </a:endParaRPr>
          </a:p>
          <a:p>
            <a:r>
              <a:rPr lang="en-US" sz="2200" dirty="0" smtClean="0">
                <a:solidFill>
                  <a:schemeClr val="tx2">
                    <a:lumMod val="60000"/>
                    <a:lumOff val="40000"/>
                  </a:schemeClr>
                </a:solidFill>
                <a:latin typeface="Century Gothic" pitchFamily="34" charset="0"/>
              </a:rPr>
              <a:t>Poet Laureate </a:t>
            </a:r>
          </a:p>
          <a:p>
            <a:r>
              <a:rPr lang="en-US" sz="2200" dirty="0" smtClean="0">
                <a:solidFill>
                  <a:schemeClr val="tx2">
                    <a:lumMod val="60000"/>
                    <a:lumOff val="40000"/>
                  </a:schemeClr>
                </a:solidFill>
                <a:latin typeface="Century Gothic" pitchFamily="34" charset="0"/>
              </a:rPr>
              <a:t>2012-Present </a:t>
            </a:r>
            <a:endParaRPr lang="en-US" sz="2200" dirty="0">
              <a:solidFill>
                <a:schemeClr val="tx2">
                  <a:lumMod val="60000"/>
                  <a:lumOff val="40000"/>
                </a:schemeClr>
              </a:solidFill>
              <a:latin typeface="Century Gothic"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b="1" dirty="0" smtClean="0">
                <a:solidFill>
                  <a:schemeClr val="tx2">
                    <a:lumMod val="75000"/>
                  </a:schemeClr>
                </a:solidFill>
                <a:latin typeface="+mn-lt"/>
              </a:rPr>
              <a:t>FY 2013 NEA POETRY FELLOWS</a:t>
            </a:r>
            <a:endParaRPr lang="en-US" b="1" dirty="0">
              <a:solidFill>
                <a:schemeClr val="tx2">
                  <a:lumMod val="75000"/>
                </a:schemeClr>
              </a:solidFill>
              <a:latin typeface="+mn-lt"/>
            </a:endParaRPr>
          </a:p>
        </p:txBody>
      </p:sp>
      <p:sp>
        <p:nvSpPr>
          <p:cNvPr id="3" name="Content Placeholder 2"/>
          <p:cNvSpPr>
            <a:spLocks noGrp="1"/>
          </p:cNvSpPr>
          <p:nvPr>
            <p:ph idx="1"/>
          </p:nvPr>
        </p:nvSpPr>
        <p:spPr>
          <a:xfrm>
            <a:off x="0" y="1295400"/>
            <a:ext cx="8915400" cy="4876800"/>
          </a:xfrm>
        </p:spPr>
        <p:txBody>
          <a:bodyPr>
            <a:normAutofit fontScale="40000" lnSpcReduction="20000"/>
          </a:bodyPr>
          <a:lstStyle/>
          <a:p>
            <a:pPr algn="just">
              <a:buNone/>
            </a:pPr>
            <a:r>
              <a:rPr lang="en-US" dirty="0" smtClean="0"/>
              <a:t>	</a:t>
            </a:r>
            <a:r>
              <a:rPr lang="en-US" sz="7300" dirty="0" smtClean="0">
                <a:solidFill>
                  <a:schemeClr val="accent2">
                    <a:lumMod val="75000"/>
                  </a:schemeClr>
                </a:solidFill>
              </a:rPr>
              <a:t>Jose Perez </a:t>
            </a:r>
            <a:r>
              <a:rPr lang="en-US" sz="7300" dirty="0" err="1" smtClean="0">
                <a:solidFill>
                  <a:schemeClr val="accent2">
                    <a:lumMod val="75000"/>
                  </a:schemeClr>
                </a:solidFill>
              </a:rPr>
              <a:t>Beduya</a:t>
            </a:r>
            <a:r>
              <a:rPr lang="en-US" sz="7300" dirty="0" smtClean="0">
                <a:solidFill>
                  <a:schemeClr val="accent2">
                    <a:lumMod val="75000"/>
                  </a:schemeClr>
                </a:solidFill>
              </a:rPr>
              <a:t> </a:t>
            </a:r>
            <a:r>
              <a:rPr lang="en-US" sz="7300" dirty="0" smtClean="0">
                <a:solidFill>
                  <a:schemeClr val="accent4">
                    <a:lumMod val="75000"/>
                  </a:schemeClr>
                </a:solidFill>
              </a:rPr>
              <a:t>• </a:t>
            </a:r>
            <a:r>
              <a:rPr lang="en-US" sz="7300" dirty="0" smtClean="0">
                <a:solidFill>
                  <a:schemeClr val="accent5">
                    <a:lumMod val="75000"/>
                  </a:schemeClr>
                </a:solidFill>
              </a:rPr>
              <a:t>Miriam Bird Greenberg </a:t>
            </a:r>
            <a:r>
              <a:rPr lang="en-US" sz="7300" dirty="0" smtClean="0">
                <a:solidFill>
                  <a:schemeClr val="accent4">
                    <a:lumMod val="75000"/>
                  </a:schemeClr>
                </a:solidFill>
              </a:rPr>
              <a:t>• </a:t>
            </a:r>
            <a:r>
              <a:rPr lang="en-US" sz="7300" dirty="0" smtClean="0">
                <a:solidFill>
                  <a:schemeClr val="accent2">
                    <a:lumMod val="75000"/>
                  </a:schemeClr>
                </a:solidFill>
              </a:rPr>
              <a:t>Elizabeth </a:t>
            </a:r>
            <a:r>
              <a:rPr lang="en-US" sz="7300" dirty="0" err="1" smtClean="0">
                <a:solidFill>
                  <a:schemeClr val="accent2">
                    <a:lumMod val="75000"/>
                  </a:schemeClr>
                </a:solidFill>
              </a:rPr>
              <a:t>Hughey</a:t>
            </a:r>
            <a:r>
              <a:rPr lang="en-US" sz="7300" dirty="0" smtClean="0">
                <a:solidFill>
                  <a:schemeClr val="accent2">
                    <a:lumMod val="75000"/>
                  </a:schemeClr>
                </a:solidFill>
              </a:rPr>
              <a:t> </a:t>
            </a:r>
            <a:r>
              <a:rPr lang="en-US" sz="7300" dirty="0" smtClean="0">
                <a:solidFill>
                  <a:schemeClr val="accent4">
                    <a:lumMod val="75000"/>
                  </a:schemeClr>
                </a:solidFill>
              </a:rPr>
              <a:t>• </a:t>
            </a:r>
            <a:r>
              <a:rPr lang="en-US" sz="7300" dirty="0" smtClean="0">
                <a:solidFill>
                  <a:schemeClr val="accent5">
                    <a:lumMod val="75000"/>
                  </a:schemeClr>
                </a:solidFill>
              </a:rPr>
              <a:t>Traci </a:t>
            </a:r>
            <a:r>
              <a:rPr lang="en-US" sz="7300" dirty="0" err="1" smtClean="0">
                <a:solidFill>
                  <a:schemeClr val="accent5">
                    <a:lumMod val="75000"/>
                  </a:schemeClr>
                </a:solidFill>
              </a:rPr>
              <a:t>Brimhall</a:t>
            </a:r>
            <a:r>
              <a:rPr lang="en-US" sz="7300" dirty="0" smtClean="0">
                <a:solidFill>
                  <a:schemeClr val="accent5">
                    <a:lumMod val="75000"/>
                  </a:schemeClr>
                </a:solidFill>
              </a:rPr>
              <a:t> </a:t>
            </a:r>
            <a:r>
              <a:rPr lang="en-US" sz="7300" dirty="0" smtClean="0">
                <a:solidFill>
                  <a:schemeClr val="accent4">
                    <a:lumMod val="75000"/>
                  </a:schemeClr>
                </a:solidFill>
              </a:rPr>
              <a:t>•</a:t>
            </a:r>
            <a:r>
              <a:rPr lang="en-US" sz="7300" dirty="0" smtClean="0"/>
              <a:t> </a:t>
            </a:r>
            <a:r>
              <a:rPr lang="en-US" sz="7300" dirty="0" smtClean="0">
                <a:solidFill>
                  <a:schemeClr val="accent2">
                    <a:lumMod val="75000"/>
                  </a:schemeClr>
                </a:solidFill>
              </a:rPr>
              <a:t>Jenny Browne </a:t>
            </a:r>
            <a:r>
              <a:rPr lang="en-US" sz="7300" dirty="0" smtClean="0">
                <a:solidFill>
                  <a:schemeClr val="accent4">
                    <a:lumMod val="75000"/>
                  </a:schemeClr>
                </a:solidFill>
              </a:rPr>
              <a:t>•</a:t>
            </a:r>
            <a:r>
              <a:rPr lang="en-US" sz="7300" dirty="0" smtClean="0"/>
              <a:t> </a:t>
            </a:r>
            <a:r>
              <a:rPr lang="en-US" sz="7300" dirty="0" smtClean="0">
                <a:solidFill>
                  <a:schemeClr val="accent5">
                    <a:lumMod val="75000"/>
                  </a:schemeClr>
                </a:solidFill>
              </a:rPr>
              <a:t>Suzanne </a:t>
            </a:r>
            <a:r>
              <a:rPr lang="en-US" sz="7300" dirty="0" err="1" smtClean="0">
                <a:solidFill>
                  <a:schemeClr val="accent5">
                    <a:lumMod val="75000"/>
                  </a:schemeClr>
                </a:solidFill>
              </a:rPr>
              <a:t>Buffam</a:t>
            </a:r>
            <a:r>
              <a:rPr lang="en-US" sz="7300" dirty="0" smtClean="0"/>
              <a:t> </a:t>
            </a:r>
            <a:r>
              <a:rPr lang="en-US" sz="7300" dirty="0" smtClean="0">
                <a:solidFill>
                  <a:schemeClr val="accent4">
                    <a:lumMod val="75000"/>
                  </a:schemeClr>
                </a:solidFill>
              </a:rPr>
              <a:t>•</a:t>
            </a:r>
            <a:r>
              <a:rPr lang="en-US" sz="7300" dirty="0" smtClean="0"/>
              <a:t> </a:t>
            </a:r>
            <a:r>
              <a:rPr lang="en-US" sz="7300" dirty="0" smtClean="0">
                <a:solidFill>
                  <a:schemeClr val="accent2">
                    <a:lumMod val="75000"/>
                  </a:schemeClr>
                </a:solidFill>
              </a:rPr>
              <a:t>Ken Chen </a:t>
            </a:r>
            <a:r>
              <a:rPr lang="en-US" sz="7300" dirty="0" smtClean="0">
                <a:solidFill>
                  <a:schemeClr val="accent4">
                    <a:lumMod val="75000"/>
                  </a:schemeClr>
                </a:solidFill>
              </a:rPr>
              <a:t>• </a:t>
            </a:r>
            <a:r>
              <a:rPr lang="en-US" sz="7300" dirty="0" smtClean="0">
                <a:solidFill>
                  <a:schemeClr val="accent5">
                    <a:lumMod val="75000"/>
                  </a:schemeClr>
                </a:solidFill>
              </a:rPr>
              <a:t>Maxine </a:t>
            </a:r>
            <a:r>
              <a:rPr lang="en-US" sz="7300" dirty="0" err="1" smtClean="0">
                <a:solidFill>
                  <a:schemeClr val="accent5">
                    <a:lumMod val="75000"/>
                  </a:schemeClr>
                </a:solidFill>
              </a:rPr>
              <a:t>Chernoff</a:t>
            </a:r>
            <a:r>
              <a:rPr lang="en-US" sz="7300" dirty="0" smtClean="0">
                <a:solidFill>
                  <a:schemeClr val="accent5">
                    <a:lumMod val="75000"/>
                  </a:schemeClr>
                </a:solidFill>
              </a:rPr>
              <a:t> </a:t>
            </a:r>
            <a:r>
              <a:rPr lang="en-US" sz="7300" dirty="0" smtClean="0">
                <a:solidFill>
                  <a:schemeClr val="accent4">
                    <a:lumMod val="75000"/>
                  </a:schemeClr>
                </a:solidFill>
              </a:rPr>
              <a:t>•</a:t>
            </a:r>
            <a:r>
              <a:rPr lang="en-US" sz="7300" dirty="0" smtClean="0">
                <a:solidFill>
                  <a:schemeClr val="accent2">
                    <a:lumMod val="75000"/>
                  </a:schemeClr>
                </a:solidFill>
              </a:rPr>
              <a:t>Eduardo C. Corral </a:t>
            </a:r>
            <a:r>
              <a:rPr lang="en-US" sz="7300" dirty="0" smtClean="0">
                <a:solidFill>
                  <a:schemeClr val="accent4">
                    <a:lumMod val="75000"/>
                  </a:schemeClr>
                </a:solidFill>
              </a:rPr>
              <a:t>•</a:t>
            </a:r>
            <a:r>
              <a:rPr lang="en-US" sz="7300" dirty="0" smtClean="0">
                <a:solidFill>
                  <a:schemeClr val="accent5">
                    <a:lumMod val="75000"/>
                  </a:schemeClr>
                </a:solidFill>
              </a:rPr>
              <a:t>Lisa Fay </a:t>
            </a:r>
            <a:r>
              <a:rPr lang="en-US" sz="7300" dirty="0" err="1" smtClean="0">
                <a:solidFill>
                  <a:schemeClr val="accent5">
                    <a:lumMod val="75000"/>
                  </a:schemeClr>
                </a:solidFill>
              </a:rPr>
              <a:t>Coutley</a:t>
            </a:r>
            <a:r>
              <a:rPr lang="en-US" sz="7300" dirty="0" smtClean="0">
                <a:solidFill>
                  <a:schemeClr val="accent5">
                    <a:lumMod val="75000"/>
                  </a:schemeClr>
                </a:solidFill>
              </a:rPr>
              <a:t> </a:t>
            </a:r>
            <a:r>
              <a:rPr lang="en-US" sz="7300" dirty="0" smtClean="0">
                <a:solidFill>
                  <a:schemeClr val="accent4">
                    <a:lumMod val="75000"/>
                  </a:schemeClr>
                </a:solidFill>
              </a:rPr>
              <a:t>•</a:t>
            </a:r>
            <a:r>
              <a:rPr lang="en-US" sz="7300" dirty="0" smtClean="0"/>
              <a:t> </a:t>
            </a:r>
            <a:r>
              <a:rPr lang="en-US" sz="7300" dirty="0" smtClean="0">
                <a:solidFill>
                  <a:schemeClr val="accent2">
                    <a:lumMod val="75000"/>
                  </a:schemeClr>
                </a:solidFill>
              </a:rPr>
              <a:t>Meg Day </a:t>
            </a:r>
            <a:r>
              <a:rPr lang="en-US" sz="7300" dirty="0" smtClean="0">
                <a:solidFill>
                  <a:schemeClr val="accent4">
                    <a:lumMod val="75000"/>
                  </a:schemeClr>
                </a:solidFill>
              </a:rPr>
              <a:t>•</a:t>
            </a:r>
            <a:r>
              <a:rPr lang="en-US" sz="7300" dirty="0" smtClean="0"/>
              <a:t> </a:t>
            </a:r>
            <a:r>
              <a:rPr lang="en-US" sz="7300" dirty="0" err="1" smtClean="0">
                <a:solidFill>
                  <a:schemeClr val="accent5">
                    <a:lumMod val="75000"/>
                  </a:schemeClr>
                </a:solidFill>
              </a:rPr>
              <a:t>Ansel</a:t>
            </a:r>
            <a:r>
              <a:rPr lang="en-US" sz="7300" dirty="0" smtClean="0">
                <a:solidFill>
                  <a:schemeClr val="accent5">
                    <a:lumMod val="75000"/>
                  </a:schemeClr>
                </a:solidFill>
              </a:rPr>
              <a:t> Elkins </a:t>
            </a:r>
            <a:r>
              <a:rPr lang="en-US" sz="7300" dirty="0" smtClean="0">
                <a:solidFill>
                  <a:schemeClr val="accent4">
                    <a:lumMod val="75000"/>
                  </a:schemeClr>
                </a:solidFill>
              </a:rPr>
              <a:t>•</a:t>
            </a:r>
            <a:r>
              <a:rPr lang="en-US" sz="7300" dirty="0" smtClean="0"/>
              <a:t> </a:t>
            </a:r>
            <a:r>
              <a:rPr lang="en-US" sz="7300" dirty="0" smtClean="0">
                <a:solidFill>
                  <a:schemeClr val="accent2">
                    <a:lumMod val="75000"/>
                  </a:schemeClr>
                </a:solidFill>
              </a:rPr>
              <a:t>Jill Alexander Essbaum </a:t>
            </a:r>
            <a:r>
              <a:rPr lang="en-US" sz="7300" dirty="0" smtClean="0">
                <a:solidFill>
                  <a:schemeClr val="accent4">
                    <a:lumMod val="75000"/>
                  </a:schemeClr>
                </a:solidFill>
              </a:rPr>
              <a:t>•</a:t>
            </a:r>
            <a:r>
              <a:rPr lang="en-US" sz="7300" dirty="0" smtClean="0"/>
              <a:t> </a:t>
            </a:r>
            <a:r>
              <a:rPr lang="en-US" sz="7300" dirty="0" smtClean="0">
                <a:solidFill>
                  <a:schemeClr val="accent5">
                    <a:lumMod val="75000"/>
                  </a:schemeClr>
                </a:solidFill>
              </a:rPr>
              <a:t>Reginald L. Flood </a:t>
            </a:r>
            <a:r>
              <a:rPr lang="en-US" sz="7300" dirty="0" smtClean="0">
                <a:solidFill>
                  <a:schemeClr val="accent4">
                    <a:lumMod val="75000"/>
                  </a:schemeClr>
                </a:solidFill>
              </a:rPr>
              <a:t>•</a:t>
            </a:r>
            <a:r>
              <a:rPr lang="en-US" sz="7300" dirty="0" smtClean="0"/>
              <a:t> </a:t>
            </a:r>
            <a:r>
              <a:rPr lang="en-US" sz="7300" dirty="0" smtClean="0">
                <a:solidFill>
                  <a:schemeClr val="accent2">
                    <a:lumMod val="75000"/>
                  </a:schemeClr>
                </a:solidFill>
              </a:rPr>
              <a:t>Sarah Gorham  </a:t>
            </a:r>
            <a:r>
              <a:rPr lang="en-US" sz="7300" dirty="0" smtClean="0">
                <a:solidFill>
                  <a:schemeClr val="accent5">
                    <a:lumMod val="75000"/>
                  </a:schemeClr>
                </a:solidFill>
              </a:rPr>
              <a:t>Pamela Hart </a:t>
            </a:r>
            <a:r>
              <a:rPr lang="en-US" sz="7300" dirty="0" smtClean="0">
                <a:solidFill>
                  <a:schemeClr val="accent4">
                    <a:lumMod val="75000"/>
                  </a:schemeClr>
                </a:solidFill>
              </a:rPr>
              <a:t>•</a:t>
            </a:r>
            <a:r>
              <a:rPr lang="en-US" sz="7300" dirty="0" smtClean="0"/>
              <a:t> </a:t>
            </a:r>
            <a:r>
              <a:rPr lang="en-US" sz="7300" dirty="0" err="1" smtClean="0">
                <a:solidFill>
                  <a:schemeClr val="accent2">
                    <a:lumMod val="75000"/>
                  </a:schemeClr>
                </a:solidFill>
              </a:rPr>
              <a:t>Sy</a:t>
            </a:r>
            <a:r>
              <a:rPr lang="en-US" sz="7300" dirty="0" smtClean="0">
                <a:solidFill>
                  <a:schemeClr val="accent2">
                    <a:lumMod val="75000"/>
                  </a:schemeClr>
                </a:solidFill>
              </a:rPr>
              <a:t> </a:t>
            </a:r>
            <a:r>
              <a:rPr lang="en-US" sz="7300" dirty="0" err="1" smtClean="0">
                <a:solidFill>
                  <a:schemeClr val="accent2">
                    <a:lumMod val="75000"/>
                  </a:schemeClr>
                </a:solidFill>
              </a:rPr>
              <a:t>Hoahwah</a:t>
            </a:r>
            <a:r>
              <a:rPr lang="en-US" sz="7300" dirty="0" smtClean="0">
                <a:solidFill>
                  <a:schemeClr val="accent2">
                    <a:lumMod val="75000"/>
                  </a:schemeClr>
                </a:solidFill>
              </a:rPr>
              <a:t> </a:t>
            </a:r>
            <a:r>
              <a:rPr lang="en-US" sz="7300" dirty="0" smtClean="0">
                <a:solidFill>
                  <a:schemeClr val="accent4">
                    <a:lumMod val="75000"/>
                  </a:schemeClr>
                </a:solidFill>
              </a:rPr>
              <a:t>•</a:t>
            </a:r>
            <a:r>
              <a:rPr lang="en-US" sz="7300" dirty="0" smtClean="0"/>
              <a:t> </a:t>
            </a:r>
            <a:r>
              <a:rPr lang="en-US" sz="7300" dirty="0" smtClean="0">
                <a:solidFill>
                  <a:schemeClr val="accent5">
                    <a:lumMod val="75000"/>
                  </a:schemeClr>
                </a:solidFill>
              </a:rPr>
              <a:t>Joshua </a:t>
            </a:r>
            <a:r>
              <a:rPr lang="en-US" sz="7300" dirty="0" err="1" smtClean="0">
                <a:solidFill>
                  <a:schemeClr val="accent5">
                    <a:lumMod val="75000"/>
                  </a:schemeClr>
                </a:solidFill>
              </a:rPr>
              <a:t>Kryah</a:t>
            </a:r>
            <a:r>
              <a:rPr lang="en-US" sz="7300" dirty="0" smtClean="0">
                <a:solidFill>
                  <a:schemeClr val="accent5">
                    <a:lumMod val="75000"/>
                  </a:schemeClr>
                </a:solidFill>
              </a:rPr>
              <a:t> </a:t>
            </a:r>
            <a:r>
              <a:rPr lang="en-US" sz="7300" dirty="0" smtClean="0">
                <a:solidFill>
                  <a:schemeClr val="accent4">
                    <a:lumMod val="75000"/>
                  </a:schemeClr>
                </a:solidFill>
              </a:rPr>
              <a:t>•</a:t>
            </a:r>
            <a:r>
              <a:rPr lang="en-US" sz="7300" dirty="0" smtClean="0"/>
              <a:t> </a:t>
            </a:r>
            <a:r>
              <a:rPr lang="en-US" sz="7300" dirty="0" smtClean="0">
                <a:solidFill>
                  <a:schemeClr val="accent2">
                    <a:lumMod val="75000"/>
                  </a:schemeClr>
                </a:solidFill>
              </a:rPr>
              <a:t>Sarah Mangold</a:t>
            </a:r>
            <a:r>
              <a:rPr lang="en-US" sz="7300" dirty="0" smtClean="0"/>
              <a:t> </a:t>
            </a:r>
            <a:r>
              <a:rPr lang="en-US" sz="7300" dirty="0" smtClean="0">
                <a:solidFill>
                  <a:schemeClr val="accent4">
                    <a:lumMod val="75000"/>
                  </a:schemeClr>
                </a:solidFill>
              </a:rPr>
              <a:t>•</a:t>
            </a:r>
            <a:r>
              <a:rPr lang="en-US" sz="7300" dirty="0" smtClean="0"/>
              <a:t> </a:t>
            </a:r>
            <a:r>
              <a:rPr lang="en-US" sz="7300" dirty="0" smtClean="0">
                <a:solidFill>
                  <a:schemeClr val="accent5">
                    <a:lumMod val="75000"/>
                  </a:schemeClr>
                </a:solidFill>
              </a:rPr>
              <a:t>Kerrin McCadden </a:t>
            </a:r>
            <a:r>
              <a:rPr lang="en-US" sz="7300" dirty="0" smtClean="0">
                <a:solidFill>
                  <a:schemeClr val="accent4">
                    <a:lumMod val="75000"/>
                  </a:schemeClr>
                </a:solidFill>
              </a:rPr>
              <a:t>•</a:t>
            </a:r>
            <a:r>
              <a:rPr lang="en-US" sz="7300" dirty="0" smtClean="0"/>
              <a:t> </a:t>
            </a:r>
            <a:r>
              <a:rPr lang="en-US" sz="7300" dirty="0" smtClean="0">
                <a:solidFill>
                  <a:schemeClr val="accent2">
                    <a:lumMod val="75000"/>
                  </a:schemeClr>
                </a:solidFill>
              </a:rPr>
              <a:t>Shane McCrae </a:t>
            </a:r>
            <a:r>
              <a:rPr lang="en-US" sz="7300" dirty="0" smtClean="0">
                <a:solidFill>
                  <a:schemeClr val="accent4">
                    <a:lumMod val="75000"/>
                  </a:schemeClr>
                </a:solidFill>
              </a:rPr>
              <a:t>•</a:t>
            </a:r>
            <a:r>
              <a:rPr lang="en-US" sz="7300" dirty="0" smtClean="0"/>
              <a:t> </a:t>
            </a:r>
            <a:r>
              <a:rPr lang="en-US" sz="7300" dirty="0" smtClean="0">
                <a:solidFill>
                  <a:schemeClr val="accent5">
                    <a:lumMod val="75000"/>
                  </a:schemeClr>
                </a:solidFill>
              </a:rPr>
              <a:t>Rickey Laurentiis </a:t>
            </a:r>
            <a:r>
              <a:rPr lang="en-US" sz="7300" dirty="0" smtClean="0">
                <a:solidFill>
                  <a:schemeClr val="accent4">
                    <a:lumMod val="75000"/>
                  </a:schemeClr>
                </a:solidFill>
              </a:rPr>
              <a:t>•</a:t>
            </a:r>
            <a:r>
              <a:rPr lang="en-US" sz="7300" dirty="0" smtClean="0"/>
              <a:t> </a:t>
            </a:r>
            <a:r>
              <a:rPr lang="en-US" sz="7300" dirty="0" smtClean="0">
                <a:solidFill>
                  <a:schemeClr val="accent2">
                    <a:lumMod val="75000"/>
                  </a:schemeClr>
                </a:solidFill>
              </a:rPr>
              <a:t>Philip </a:t>
            </a:r>
            <a:r>
              <a:rPr lang="en-US" sz="7300" dirty="0" err="1" smtClean="0">
                <a:solidFill>
                  <a:schemeClr val="accent2">
                    <a:lumMod val="75000"/>
                  </a:schemeClr>
                </a:solidFill>
              </a:rPr>
              <a:t>Metres</a:t>
            </a:r>
            <a:r>
              <a:rPr lang="en-US" sz="7300" dirty="0" smtClean="0">
                <a:solidFill>
                  <a:schemeClr val="accent2">
                    <a:lumMod val="75000"/>
                  </a:schemeClr>
                </a:solidFill>
              </a:rPr>
              <a:t> </a:t>
            </a:r>
            <a:r>
              <a:rPr lang="en-US" sz="7300" dirty="0" smtClean="0">
                <a:solidFill>
                  <a:schemeClr val="accent4">
                    <a:lumMod val="75000"/>
                  </a:schemeClr>
                </a:solidFill>
              </a:rPr>
              <a:t>•</a:t>
            </a:r>
            <a:r>
              <a:rPr lang="en-US" sz="7300" dirty="0" smtClean="0"/>
              <a:t> </a:t>
            </a:r>
            <a:r>
              <a:rPr lang="en-US" sz="7300" dirty="0" smtClean="0">
                <a:solidFill>
                  <a:schemeClr val="accent5">
                    <a:lumMod val="75000"/>
                  </a:schemeClr>
                </a:solidFill>
              </a:rPr>
              <a:t>Simone Muench </a:t>
            </a:r>
            <a:r>
              <a:rPr lang="en-US" sz="7300" dirty="0" smtClean="0">
                <a:solidFill>
                  <a:schemeClr val="accent4">
                    <a:lumMod val="75000"/>
                  </a:schemeClr>
                </a:solidFill>
              </a:rPr>
              <a:t>•</a:t>
            </a:r>
            <a:r>
              <a:rPr lang="en-US" sz="7300" dirty="0" smtClean="0"/>
              <a:t> </a:t>
            </a:r>
            <a:r>
              <a:rPr lang="en-US" sz="7300" dirty="0" smtClean="0">
                <a:solidFill>
                  <a:schemeClr val="accent2">
                    <a:lumMod val="75000"/>
                  </a:schemeClr>
                </a:solidFill>
              </a:rPr>
              <a:t>John Murillo </a:t>
            </a:r>
            <a:r>
              <a:rPr lang="en-US" sz="7300" dirty="0" smtClean="0">
                <a:solidFill>
                  <a:schemeClr val="accent4">
                    <a:lumMod val="75000"/>
                  </a:schemeClr>
                </a:solidFill>
              </a:rPr>
              <a:t>•</a:t>
            </a:r>
            <a:r>
              <a:rPr lang="en-US" sz="7300" dirty="0" smtClean="0"/>
              <a:t> </a:t>
            </a:r>
            <a:r>
              <a:rPr lang="en-US" sz="7300" dirty="0" smtClean="0">
                <a:solidFill>
                  <a:schemeClr val="accent5">
                    <a:lumMod val="75000"/>
                  </a:schemeClr>
                </a:solidFill>
              </a:rPr>
              <a:t>Jacob </a:t>
            </a:r>
            <a:r>
              <a:rPr lang="en-US" sz="7300" dirty="0" err="1" smtClean="0">
                <a:solidFill>
                  <a:schemeClr val="accent5">
                    <a:lumMod val="75000"/>
                  </a:schemeClr>
                </a:solidFill>
              </a:rPr>
              <a:t>Rakovan</a:t>
            </a:r>
            <a:r>
              <a:rPr lang="en-US" sz="7300" dirty="0" smtClean="0">
                <a:solidFill>
                  <a:schemeClr val="accent5">
                    <a:lumMod val="75000"/>
                  </a:schemeClr>
                </a:solidFill>
              </a:rPr>
              <a:t> </a:t>
            </a:r>
            <a:r>
              <a:rPr lang="en-US" sz="7300" dirty="0" smtClean="0">
                <a:solidFill>
                  <a:schemeClr val="accent4">
                    <a:lumMod val="75000"/>
                  </a:schemeClr>
                </a:solidFill>
              </a:rPr>
              <a:t>•</a:t>
            </a:r>
            <a:r>
              <a:rPr lang="en-US" sz="7300" dirty="0" smtClean="0"/>
              <a:t> </a:t>
            </a:r>
            <a:r>
              <a:rPr lang="en-US" sz="7300" dirty="0" err="1" smtClean="0">
                <a:solidFill>
                  <a:schemeClr val="accent2">
                    <a:lumMod val="75000"/>
                  </a:schemeClr>
                </a:solidFill>
              </a:rPr>
              <a:t>Srikanth</a:t>
            </a:r>
            <a:r>
              <a:rPr lang="en-US" sz="7300" dirty="0" smtClean="0">
                <a:solidFill>
                  <a:schemeClr val="accent2">
                    <a:lumMod val="75000"/>
                  </a:schemeClr>
                </a:solidFill>
              </a:rPr>
              <a:t> Reddy </a:t>
            </a:r>
            <a:r>
              <a:rPr lang="en-US" sz="7300" dirty="0" smtClean="0">
                <a:solidFill>
                  <a:schemeClr val="accent4">
                    <a:lumMod val="75000"/>
                  </a:schemeClr>
                </a:solidFill>
              </a:rPr>
              <a:t>•</a:t>
            </a:r>
            <a:r>
              <a:rPr lang="en-US" sz="7300" dirty="0" smtClean="0"/>
              <a:t> </a:t>
            </a:r>
            <a:r>
              <a:rPr lang="en-US" sz="7300" dirty="0" smtClean="0">
                <a:solidFill>
                  <a:schemeClr val="accent5">
                    <a:lumMod val="75000"/>
                  </a:schemeClr>
                </a:solidFill>
              </a:rPr>
              <a:t>Roger W. Reeves </a:t>
            </a:r>
            <a:r>
              <a:rPr lang="en-US" sz="7300" dirty="0" smtClean="0">
                <a:solidFill>
                  <a:schemeClr val="accent4">
                    <a:lumMod val="75000"/>
                  </a:schemeClr>
                </a:solidFill>
              </a:rPr>
              <a:t>•</a:t>
            </a:r>
            <a:r>
              <a:rPr lang="en-US" sz="7300" dirty="0" smtClean="0"/>
              <a:t> </a:t>
            </a:r>
            <a:r>
              <a:rPr lang="en-US" sz="7300" dirty="0" smtClean="0">
                <a:solidFill>
                  <a:schemeClr val="accent2">
                    <a:lumMod val="75000"/>
                  </a:schemeClr>
                </a:solidFill>
              </a:rPr>
              <a:t>James Richardson </a:t>
            </a:r>
            <a:r>
              <a:rPr lang="en-US" sz="7300" dirty="0" smtClean="0">
                <a:solidFill>
                  <a:schemeClr val="accent4">
                    <a:lumMod val="75000"/>
                  </a:schemeClr>
                </a:solidFill>
              </a:rPr>
              <a:t>•</a:t>
            </a:r>
            <a:r>
              <a:rPr lang="en-US" sz="7300" dirty="0" smtClean="0"/>
              <a:t> </a:t>
            </a:r>
            <a:r>
              <a:rPr lang="en-US" sz="7300" dirty="0" smtClean="0">
                <a:solidFill>
                  <a:schemeClr val="accent5">
                    <a:lumMod val="75000"/>
                  </a:schemeClr>
                </a:solidFill>
              </a:rPr>
              <a:t>Rachel Richardson </a:t>
            </a:r>
            <a:r>
              <a:rPr lang="en-US" sz="7300" dirty="0" smtClean="0">
                <a:solidFill>
                  <a:schemeClr val="accent4">
                    <a:lumMod val="75000"/>
                  </a:schemeClr>
                </a:solidFill>
              </a:rPr>
              <a:t>•</a:t>
            </a:r>
            <a:r>
              <a:rPr lang="en-US" sz="7300" dirty="0" smtClean="0"/>
              <a:t> </a:t>
            </a:r>
            <a:r>
              <a:rPr lang="en-US" sz="7300" dirty="0" smtClean="0">
                <a:solidFill>
                  <a:schemeClr val="accent2">
                    <a:lumMod val="75000"/>
                  </a:schemeClr>
                </a:solidFill>
              </a:rPr>
              <a:t>David </a:t>
            </a:r>
            <a:r>
              <a:rPr lang="en-US" sz="7300" dirty="0" err="1" smtClean="0">
                <a:solidFill>
                  <a:schemeClr val="accent2">
                    <a:lumMod val="75000"/>
                  </a:schemeClr>
                </a:solidFill>
              </a:rPr>
              <a:t>Rigsbee</a:t>
            </a:r>
            <a:r>
              <a:rPr lang="en-US" sz="7300" dirty="0" smtClean="0"/>
              <a:t> </a:t>
            </a:r>
            <a:r>
              <a:rPr lang="en-US" sz="7300" dirty="0" smtClean="0">
                <a:solidFill>
                  <a:schemeClr val="accent4">
                    <a:lumMod val="75000"/>
                  </a:schemeClr>
                </a:solidFill>
              </a:rPr>
              <a:t>•</a:t>
            </a:r>
            <a:r>
              <a:rPr lang="en-US" sz="7300" dirty="0" smtClean="0"/>
              <a:t> </a:t>
            </a:r>
            <a:r>
              <a:rPr lang="en-US" sz="7300" dirty="0" smtClean="0">
                <a:solidFill>
                  <a:schemeClr val="accent5">
                    <a:lumMod val="75000"/>
                  </a:schemeClr>
                </a:solidFill>
              </a:rPr>
              <a:t>Atsuro Riley </a:t>
            </a:r>
            <a:r>
              <a:rPr lang="en-US" sz="7300" dirty="0" smtClean="0">
                <a:solidFill>
                  <a:schemeClr val="accent4">
                    <a:lumMod val="75000"/>
                  </a:schemeClr>
                </a:solidFill>
              </a:rPr>
              <a:t>•</a:t>
            </a:r>
            <a:r>
              <a:rPr lang="en-US" sz="7300" dirty="0" smtClean="0"/>
              <a:t> </a:t>
            </a:r>
            <a:r>
              <a:rPr lang="en-US" sz="7300" dirty="0" smtClean="0">
                <a:solidFill>
                  <a:schemeClr val="accent2">
                    <a:lumMod val="75000"/>
                  </a:schemeClr>
                </a:solidFill>
              </a:rPr>
              <a:t>Sarah Blake </a:t>
            </a:r>
            <a:r>
              <a:rPr lang="en-US" sz="7300" dirty="0" smtClean="0">
                <a:solidFill>
                  <a:schemeClr val="accent4">
                    <a:lumMod val="75000"/>
                  </a:schemeClr>
                </a:solidFill>
              </a:rPr>
              <a:t>•</a:t>
            </a:r>
            <a:r>
              <a:rPr lang="en-US" sz="7300" dirty="0" smtClean="0"/>
              <a:t> </a:t>
            </a:r>
            <a:r>
              <a:rPr lang="en-US" sz="7300" dirty="0" smtClean="0">
                <a:solidFill>
                  <a:schemeClr val="accent5">
                    <a:lumMod val="75000"/>
                  </a:schemeClr>
                </a:solidFill>
              </a:rPr>
              <a:t>Allison </a:t>
            </a:r>
            <a:r>
              <a:rPr lang="en-US" sz="7300" dirty="0" err="1" smtClean="0">
                <a:solidFill>
                  <a:schemeClr val="accent5">
                    <a:lumMod val="75000"/>
                  </a:schemeClr>
                </a:solidFill>
              </a:rPr>
              <a:t>Seay</a:t>
            </a:r>
            <a:r>
              <a:rPr lang="en-US" sz="7300" dirty="0" smtClean="0">
                <a:solidFill>
                  <a:schemeClr val="accent5">
                    <a:lumMod val="75000"/>
                  </a:schemeClr>
                </a:solidFill>
              </a:rPr>
              <a:t> </a:t>
            </a:r>
            <a:r>
              <a:rPr lang="en-US" sz="7300" dirty="0" smtClean="0">
                <a:solidFill>
                  <a:schemeClr val="accent4">
                    <a:lumMod val="75000"/>
                  </a:schemeClr>
                </a:solidFill>
              </a:rPr>
              <a:t>•</a:t>
            </a:r>
            <a:r>
              <a:rPr lang="en-US" sz="7300" dirty="0" smtClean="0"/>
              <a:t> </a:t>
            </a:r>
            <a:r>
              <a:rPr lang="en-US" sz="7300" dirty="0" err="1" smtClean="0">
                <a:solidFill>
                  <a:schemeClr val="accent2">
                    <a:lumMod val="75000"/>
                  </a:schemeClr>
                </a:solidFill>
              </a:rPr>
              <a:t>Solmaz</a:t>
            </a:r>
            <a:r>
              <a:rPr lang="en-US" sz="7300" dirty="0" smtClean="0">
                <a:solidFill>
                  <a:schemeClr val="accent2">
                    <a:lumMod val="75000"/>
                  </a:schemeClr>
                </a:solidFill>
              </a:rPr>
              <a:t> Sharif </a:t>
            </a:r>
            <a:r>
              <a:rPr lang="en-US" sz="7300" dirty="0" smtClean="0">
                <a:solidFill>
                  <a:schemeClr val="accent4">
                    <a:lumMod val="75000"/>
                  </a:schemeClr>
                </a:solidFill>
              </a:rPr>
              <a:t>•</a:t>
            </a:r>
            <a:r>
              <a:rPr lang="en-US" sz="7300" dirty="0" smtClean="0"/>
              <a:t> </a:t>
            </a:r>
            <a:r>
              <a:rPr lang="en-US" sz="7300" dirty="0" smtClean="0">
                <a:solidFill>
                  <a:schemeClr val="accent5">
                    <a:lumMod val="75000"/>
                  </a:schemeClr>
                </a:solidFill>
              </a:rPr>
              <a:t>B.T. Shaw </a:t>
            </a:r>
            <a:r>
              <a:rPr lang="en-US" sz="7300" dirty="0" smtClean="0">
                <a:solidFill>
                  <a:schemeClr val="accent4">
                    <a:lumMod val="75000"/>
                  </a:schemeClr>
                </a:solidFill>
              </a:rPr>
              <a:t>•</a:t>
            </a:r>
            <a:r>
              <a:rPr lang="en-US" sz="7300" dirty="0" smtClean="0"/>
              <a:t> </a:t>
            </a:r>
            <a:r>
              <a:rPr lang="en-US" sz="7300" dirty="0" smtClean="0">
                <a:solidFill>
                  <a:schemeClr val="accent2">
                    <a:lumMod val="75000"/>
                  </a:schemeClr>
                </a:solidFill>
              </a:rPr>
              <a:t>Ryan Teitman </a:t>
            </a:r>
            <a:r>
              <a:rPr lang="en-US" sz="7300" dirty="0" smtClean="0">
                <a:solidFill>
                  <a:schemeClr val="accent4">
                    <a:lumMod val="75000"/>
                  </a:schemeClr>
                </a:solidFill>
              </a:rPr>
              <a:t>•</a:t>
            </a:r>
            <a:r>
              <a:rPr lang="en-US" sz="7300" dirty="0" smtClean="0"/>
              <a:t> </a:t>
            </a:r>
            <a:r>
              <a:rPr lang="en-US" sz="7300" dirty="0" smtClean="0">
                <a:solidFill>
                  <a:schemeClr val="accent5">
                    <a:lumMod val="75000"/>
                  </a:schemeClr>
                </a:solidFill>
              </a:rPr>
              <a:t>Sarah Vap </a:t>
            </a:r>
            <a:r>
              <a:rPr lang="en-US" sz="7300" dirty="0" smtClean="0">
                <a:solidFill>
                  <a:schemeClr val="accent4">
                    <a:lumMod val="75000"/>
                  </a:schemeClr>
                </a:solidFill>
              </a:rPr>
              <a:t>•</a:t>
            </a:r>
            <a:r>
              <a:rPr lang="en-US" sz="7300" dirty="0" smtClean="0"/>
              <a:t> </a:t>
            </a:r>
            <a:r>
              <a:rPr lang="en-US" sz="7300" dirty="0" smtClean="0">
                <a:solidFill>
                  <a:schemeClr val="accent2">
                    <a:lumMod val="75000"/>
                  </a:schemeClr>
                </a:solidFill>
              </a:rPr>
              <a:t>Jake Adam York </a:t>
            </a:r>
            <a:r>
              <a:rPr lang="en-US" sz="7300" dirty="0" smtClean="0">
                <a:solidFill>
                  <a:schemeClr val="accent4">
                    <a:lumMod val="75000"/>
                  </a:schemeClr>
                </a:solidFill>
              </a:rPr>
              <a:t>•</a:t>
            </a:r>
            <a:r>
              <a:rPr lang="en-US" sz="7300" dirty="0" smtClean="0"/>
              <a:t> </a:t>
            </a:r>
            <a:r>
              <a:rPr lang="en-US" sz="7300" dirty="0" smtClean="0">
                <a:solidFill>
                  <a:schemeClr val="accent5">
                    <a:lumMod val="75000"/>
                  </a:schemeClr>
                </a:solidFill>
              </a:rPr>
              <a:t>Rachel Zucker </a:t>
            </a:r>
            <a:endParaRPr lang="en-US" sz="7300"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6000"/>
            <a:duotone>
              <a:prstClr val="black"/>
              <a:srgbClr val="D9C3A5">
                <a:tint val="50000"/>
                <a:satMod val="180000"/>
              </a:srgbClr>
            </a:duotone>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a:xfrm>
            <a:off x="6858000" y="1981200"/>
            <a:ext cx="4572000" cy="1631950"/>
          </a:xfrm>
          <a:prstGeom prst="rect">
            <a:avLst/>
          </a:prstGeom>
        </p:spPr>
        <p:txBody>
          <a:bodyPr>
            <a:spAutoFit/>
          </a:bodyPr>
          <a:lstStyle/>
          <a:p>
            <a:pPr>
              <a:defRPr/>
            </a:pPr>
            <a:endParaRPr lang="en-US" sz="2000" dirty="0">
              <a:solidFill>
                <a:schemeClr val="bg1">
                  <a:lumMod val="50000"/>
                </a:schemeClr>
              </a:solidFill>
              <a:ea typeface="Calibri" pitchFamily="34" charset="0"/>
              <a:cs typeface="Arial" pitchFamily="34" charset="0"/>
            </a:endParaRPr>
          </a:p>
          <a:p>
            <a:pPr>
              <a:defRPr/>
            </a:pPr>
            <a:r>
              <a:rPr lang="en-US" sz="2000" dirty="0">
                <a:solidFill>
                  <a:schemeClr val="bg1">
                    <a:lumMod val="50000"/>
                  </a:schemeClr>
                </a:solidFill>
                <a:ea typeface="Calibri" pitchFamily="34" charset="0"/>
                <a:cs typeface="Arial" pitchFamily="34" charset="0"/>
              </a:rPr>
              <a:t> </a:t>
            </a:r>
          </a:p>
          <a:p>
            <a:pPr>
              <a:defRPr/>
            </a:pPr>
            <a:endParaRPr lang="en-US" sz="2000" dirty="0">
              <a:solidFill>
                <a:schemeClr val="bg1">
                  <a:lumMod val="50000"/>
                </a:schemeClr>
              </a:solidFill>
              <a:ea typeface="Calibri" pitchFamily="34" charset="0"/>
              <a:cs typeface="Arial" pitchFamily="34" charset="0"/>
            </a:endParaRPr>
          </a:p>
          <a:p>
            <a:pPr>
              <a:defRPr/>
            </a:pPr>
            <a:r>
              <a:rPr lang="en-US" sz="2000" dirty="0">
                <a:solidFill>
                  <a:schemeClr val="bg1">
                    <a:lumMod val="50000"/>
                  </a:schemeClr>
                </a:solidFill>
                <a:ea typeface="Calibri" pitchFamily="34" charset="0"/>
                <a:cs typeface="Arial" pitchFamily="34" charset="0"/>
              </a:rPr>
              <a:t/>
            </a:r>
            <a:br>
              <a:rPr lang="en-US" sz="2000" dirty="0">
                <a:solidFill>
                  <a:schemeClr val="bg1">
                    <a:lumMod val="50000"/>
                  </a:schemeClr>
                </a:solidFill>
                <a:ea typeface="Calibri" pitchFamily="34" charset="0"/>
                <a:cs typeface="Arial" pitchFamily="34" charset="0"/>
              </a:rPr>
            </a:br>
            <a:endParaRPr lang="en-US" sz="2000" dirty="0">
              <a:solidFill>
                <a:schemeClr val="bg1">
                  <a:lumMod val="50000"/>
                </a:schemeClr>
              </a:solidFill>
              <a:ea typeface="Calibri" pitchFamily="34" charset="0"/>
              <a:cs typeface="Arial" pitchFamily="34" charset="0"/>
            </a:endParaRPr>
          </a:p>
        </p:txBody>
      </p:sp>
      <p:sp>
        <p:nvSpPr>
          <p:cNvPr id="6" name="Rectangle 5"/>
          <p:cNvSpPr/>
          <p:nvPr/>
        </p:nvSpPr>
        <p:spPr bwMode="auto">
          <a:xfrm>
            <a:off x="609600" y="457200"/>
            <a:ext cx="2743200" cy="2743200"/>
          </a:xfrm>
          <a:prstGeom prst="rect">
            <a:avLst/>
          </a:prstGeom>
          <a:solidFill>
            <a:schemeClr val="accent3">
              <a:lumMod val="75000"/>
            </a:schemeClr>
          </a:solidFill>
          <a:ln w="50800" cap="flat" cmpd="sng" algn="ctr">
            <a:solidFill>
              <a:schemeClr val="bg1"/>
            </a:solidFill>
            <a:prstDash val="solid"/>
            <a:miter lim="800000"/>
            <a:headEnd type="none" w="med" len="med"/>
            <a:tailEnd type="none" w="med" len="med"/>
          </a:ln>
          <a:effectLst/>
        </p:spPr>
        <p:txBody>
          <a:bodyPr wrap="none" anchor="ctr"/>
          <a:lstStyle/>
          <a:p>
            <a:pPr algn="ctr">
              <a:defRPr/>
            </a:pPr>
            <a:endParaRPr lang="en-US" u="sng" dirty="0">
              <a:solidFill>
                <a:schemeClr val="bg1"/>
              </a:solidFill>
              <a:latin typeface="Univers LT Std 45 Light" pitchFamily="34" charset="0"/>
            </a:endParaRPr>
          </a:p>
        </p:txBody>
      </p:sp>
      <p:sp>
        <p:nvSpPr>
          <p:cNvPr id="2" name="TextBox 11"/>
          <p:cNvSpPr txBox="1">
            <a:spLocks noChangeArrowheads="1"/>
          </p:cNvSpPr>
          <p:nvPr/>
        </p:nvSpPr>
        <p:spPr bwMode="auto">
          <a:xfrm>
            <a:off x="609600" y="1219200"/>
            <a:ext cx="2743200" cy="800219"/>
          </a:xfrm>
          <a:prstGeom prst="rect">
            <a:avLst/>
          </a:prstGeom>
          <a:noFill/>
          <a:ln w="9525">
            <a:noFill/>
            <a:miter lim="800000"/>
            <a:headEnd/>
            <a:tailEnd/>
          </a:ln>
        </p:spPr>
        <p:txBody>
          <a:bodyPr>
            <a:spAutoFit/>
          </a:bodyPr>
          <a:lstStyle/>
          <a:p>
            <a:pPr algn="ctr"/>
            <a:r>
              <a:rPr lang="en-US" sz="2300" b="1" dirty="0" smtClean="0">
                <a:solidFill>
                  <a:schemeClr val="bg1"/>
                </a:solidFill>
                <a:cs typeface="Arial" pitchFamily="34" charset="0"/>
              </a:rPr>
              <a:t>ELIGIBILITY REQUIREMENTS</a:t>
            </a:r>
            <a:endParaRPr lang="en-US" sz="2300" b="1" dirty="0">
              <a:solidFill>
                <a:schemeClr val="bg1"/>
              </a:solidFill>
              <a:cs typeface="Arial"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a:xfrm>
            <a:off x="457200" y="1447800"/>
            <a:ext cx="8229600" cy="4267200"/>
          </a:xfrm>
        </p:spPr>
        <p:txBody>
          <a:bodyPr/>
          <a:lstStyle/>
          <a:p>
            <a:pPr>
              <a:lnSpc>
                <a:spcPct val="150000"/>
              </a:lnSpc>
              <a:spcBef>
                <a:spcPts val="0"/>
              </a:spcBef>
              <a:buNone/>
              <a:tabLst>
                <a:tab pos="457200" algn="l"/>
              </a:tabLst>
              <a:defRPr/>
            </a:pPr>
            <a:endParaRPr lang="en-US" dirty="0" smtClean="0">
              <a:latin typeface="Century Gothic" pitchFamily="34" charset="0"/>
            </a:endParaRPr>
          </a:p>
          <a:p>
            <a:pPr>
              <a:lnSpc>
                <a:spcPct val="150000"/>
              </a:lnSpc>
              <a:spcBef>
                <a:spcPts val="0"/>
              </a:spcBef>
              <a:buNone/>
              <a:tabLst>
                <a:tab pos="457200" algn="l"/>
              </a:tabLst>
              <a:defRPr/>
            </a:pPr>
            <a:r>
              <a:rPr lang="en-US" dirty="0" smtClean="0">
                <a:solidFill>
                  <a:schemeClr val="bg1">
                    <a:lumMod val="50000"/>
                  </a:schemeClr>
                </a:solidFill>
                <a:latin typeface="Century Gothic" pitchFamily="34" charset="0"/>
              </a:rPr>
              <a:t>Take </a:t>
            </a:r>
            <a:r>
              <a:rPr lang="en-US" sz="3600" dirty="0" smtClean="0">
                <a:solidFill>
                  <a:schemeClr val="bg1">
                    <a:lumMod val="50000"/>
                  </a:schemeClr>
                </a:solidFill>
                <a:latin typeface="Century Gothic" pitchFamily="34" charset="0"/>
              </a:rPr>
              <a:t>the</a:t>
            </a:r>
            <a:r>
              <a:rPr lang="en-US" dirty="0" smtClean="0">
                <a:solidFill>
                  <a:schemeClr val="bg1">
                    <a:lumMod val="50000"/>
                  </a:schemeClr>
                </a:solidFill>
                <a:latin typeface="Century Gothic" pitchFamily="34" charset="0"/>
              </a:rPr>
              <a:t> time to read the </a:t>
            </a:r>
            <a:r>
              <a:rPr lang="en-US" dirty="0" smtClean="0">
                <a:solidFill>
                  <a:schemeClr val="accent6">
                    <a:lumMod val="75000"/>
                  </a:schemeClr>
                </a:solidFill>
                <a:latin typeface="Century Gothic" pitchFamily="34" charset="0"/>
              </a:rPr>
              <a:t>fine print.</a:t>
            </a:r>
          </a:p>
        </p:txBody>
      </p:sp>
      <p:sp>
        <p:nvSpPr>
          <p:cNvPr id="15363" name="TextBox 3"/>
          <p:cNvSpPr txBox="1">
            <a:spLocks noChangeArrowheads="1"/>
          </p:cNvSpPr>
          <p:nvPr/>
        </p:nvSpPr>
        <p:spPr bwMode="auto">
          <a:xfrm>
            <a:off x="381000" y="457200"/>
            <a:ext cx="8153400" cy="830997"/>
          </a:xfrm>
          <a:prstGeom prst="rect">
            <a:avLst/>
          </a:prstGeom>
          <a:noFill/>
          <a:ln w="9525">
            <a:noFill/>
            <a:miter lim="800000"/>
            <a:headEnd/>
            <a:tailEnd/>
          </a:ln>
        </p:spPr>
        <p:txBody>
          <a:bodyPr>
            <a:spAutoFit/>
          </a:bodyPr>
          <a:lstStyle/>
          <a:p>
            <a:r>
              <a:rPr lang="en-US" sz="4800" b="1" dirty="0" smtClean="0">
                <a:solidFill>
                  <a:schemeClr val="accent3">
                    <a:lumMod val="75000"/>
                  </a:schemeClr>
                </a:solidFill>
                <a:cs typeface="Arial" pitchFamily="34" charset="0"/>
              </a:rPr>
              <a:t>Eligibility</a:t>
            </a:r>
            <a:endParaRPr lang="en-US" sz="4800" b="1" dirty="0">
              <a:solidFill>
                <a:schemeClr val="accent3">
                  <a:lumMod val="75000"/>
                </a:schemeClr>
              </a:solidFill>
              <a:cs typeface="Arial" pitchFamily="34" charset="0"/>
            </a:endParaRPr>
          </a:p>
        </p:txBody>
      </p:sp>
      <p:sp>
        <p:nvSpPr>
          <p:cNvPr id="5" name="Line 6"/>
          <p:cNvSpPr>
            <a:spLocks noChangeShapeType="1"/>
          </p:cNvSpPr>
          <p:nvPr/>
        </p:nvSpPr>
        <p:spPr bwMode="auto">
          <a:xfrm>
            <a:off x="457200" y="457200"/>
            <a:ext cx="3656013" cy="0"/>
          </a:xfrm>
          <a:prstGeom prst="line">
            <a:avLst/>
          </a:prstGeom>
          <a:noFill/>
          <a:ln w="9525">
            <a:solidFill>
              <a:schemeClr val="accent3">
                <a:lumMod val="50000"/>
              </a:schemeClr>
            </a:solidFill>
            <a:round/>
            <a:headEnd/>
            <a:tailEnd/>
          </a:ln>
        </p:spPr>
        <p:txBody>
          <a:bodyPr/>
          <a:lstStyle/>
          <a:p>
            <a:pPr fontAlgn="auto">
              <a:spcBef>
                <a:spcPts val="0"/>
              </a:spcBef>
              <a:spcAft>
                <a:spcPts val="0"/>
              </a:spcAft>
              <a:defRPr/>
            </a:pPr>
            <a:endParaRPr lang="en-US" dirty="0">
              <a:latin typeface="+mn-lt"/>
            </a:endParaRPr>
          </a:p>
        </p:txBody>
      </p:sp>
      <p:sp>
        <p:nvSpPr>
          <p:cNvPr id="15365" name="Rectangle 12"/>
          <p:cNvSpPr>
            <a:spLocks noChangeArrowheads="1"/>
          </p:cNvSpPr>
          <p:nvPr/>
        </p:nvSpPr>
        <p:spPr bwMode="auto">
          <a:xfrm>
            <a:off x="4800600" y="3429000"/>
            <a:ext cx="3733800" cy="3124200"/>
          </a:xfrm>
          <a:prstGeom prst="rect">
            <a:avLst/>
          </a:prstGeom>
          <a:blipFill>
            <a:blip r:embed="rId3" cstate="print">
              <a:duotone>
                <a:prstClr val="black"/>
                <a:srgbClr val="D9C3A5">
                  <a:tint val="50000"/>
                  <a:satMod val="180000"/>
                </a:srgbClr>
              </a:duotone>
            </a:blip>
            <a:stretch>
              <a:fillRect/>
            </a:stretch>
          </a:blipFill>
          <a:ln w="50800" algn="ctr">
            <a:solidFill>
              <a:schemeClr val="tx1">
                <a:lumMod val="50000"/>
                <a:lumOff val="50000"/>
              </a:schemeClr>
            </a:solidFill>
            <a:miter lim="800000"/>
            <a:headEnd/>
            <a:tailEnd/>
          </a:ln>
        </p:spPr>
        <p:txBody>
          <a:bodyPr wrap="none" anchor="ctr"/>
          <a:lstStyle/>
          <a:p>
            <a:pPr algn="ctr"/>
            <a:endParaRPr lang="en-US" u="sng" dirty="0">
              <a:solidFill>
                <a:schemeClr val="bg1"/>
              </a:solidFill>
              <a:latin typeface="Univers LT Std 45 Light" charset="0"/>
            </a:endParaRPr>
          </a:p>
        </p:txBody>
      </p:sp>
      <p:sp>
        <p:nvSpPr>
          <p:cNvPr id="7" name="Line 6"/>
          <p:cNvSpPr>
            <a:spLocks noChangeShapeType="1"/>
          </p:cNvSpPr>
          <p:nvPr/>
        </p:nvSpPr>
        <p:spPr bwMode="auto">
          <a:xfrm>
            <a:off x="457200" y="457200"/>
            <a:ext cx="5105400" cy="0"/>
          </a:xfrm>
          <a:prstGeom prst="line">
            <a:avLst/>
          </a:prstGeom>
          <a:noFill/>
          <a:ln w="9525">
            <a:solidFill>
              <a:schemeClr val="accent3">
                <a:lumMod val="50000"/>
              </a:schemeClr>
            </a:solidFill>
            <a:round/>
            <a:headEnd/>
            <a:tailEnd/>
          </a:ln>
        </p:spPr>
        <p:txBody>
          <a:bodyPr/>
          <a:lstStyle/>
          <a:p>
            <a:pPr fontAlgn="auto">
              <a:spcBef>
                <a:spcPts val="0"/>
              </a:spcBef>
              <a:spcAft>
                <a:spcPts val="0"/>
              </a:spcAft>
              <a:defRPr/>
            </a:pPr>
            <a:endParaRPr lang="en-US" dirty="0">
              <a:latin typeface="+mn-lt"/>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a:xfrm>
            <a:off x="228600" y="1447800"/>
            <a:ext cx="8458200" cy="4267200"/>
          </a:xfrm>
        </p:spPr>
        <p:txBody>
          <a:bodyPr>
            <a:normAutofit/>
          </a:bodyPr>
          <a:lstStyle/>
          <a:p>
            <a:r>
              <a:rPr lang="en-US" dirty="0" smtClean="0">
                <a:solidFill>
                  <a:schemeClr val="bg1">
                    <a:lumMod val="50000"/>
                  </a:schemeClr>
                </a:solidFill>
                <a:latin typeface="Century Gothic" pitchFamily="34" charset="0"/>
              </a:rPr>
              <a:t>Must be a </a:t>
            </a:r>
            <a:r>
              <a:rPr lang="en-US" dirty="0" smtClean="0">
                <a:solidFill>
                  <a:schemeClr val="accent6">
                    <a:lumMod val="75000"/>
                  </a:schemeClr>
                </a:solidFill>
                <a:latin typeface="Century Gothic" pitchFamily="34" charset="0"/>
              </a:rPr>
              <a:t>U.S. Citizen </a:t>
            </a:r>
            <a:r>
              <a:rPr lang="en-US" dirty="0" smtClean="0">
                <a:solidFill>
                  <a:schemeClr val="bg1">
                    <a:lumMod val="50000"/>
                  </a:schemeClr>
                </a:solidFill>
                <a:latin typeface="Century Gothic" pitchFamily="34" charset="0"/>
              </a:rPr>
              <a:t>or a </a:t>
            </a:r>
            <a:r>
              <a:rPr lang="en-US" dirty="0" smtClean="0">
                <a:solidFill>
                  <a:schemeClr val="accent6">
                    <a:lumMod val="75000"/>
                  </a:schemeClr>
                </a:solidFill>
                <a:latin typeface="Century Gothic" pitchFamily="34" charset="0"/>
              </a:rPr>
              <a:t>Permanent Resident</a:t>
            </a:r>
            <a:r>
              <a:rPr lang="en-US" dirty="0" smtClean="0">
                <a:solidFill>
                  <a:schemeClr val="bg1">
                    <a:lumMod val="50000"/>
                  </a:schemeClr>
                </a:solidFill>
                <a:latin typeface="Century Gothic" pitchFamily="34" charset="0"/>
              </a:rPr>
              <a:t>.</a:t>
            </a:r>
          </a:p>
          <a:p>
            <a:r>
              <a:rPr lang="en-US" dirty="0" smtClean="0">
                <a:solidFill>
                  <a:schemeClr val="accent6">
                    <a:lumMod val="75000"/>
                  </a:schemeClr>
                </a:solidFill>
                <a:latin typeface="Century Gothic" pitchFamily="34" charset="0"/>
              </a:rPr>
              <a:t>One</a:t>
            </a:r>
            <a:r>
              <a:rPr lang="en-US" dirty="0" smtClean="0">
                <a:solidFill>
                  <a:schemeClr val="bg1">
                    <a:lumMod val="50000"/>
                  </a:schemeClr>
                </a:solidFill>
                <a:latin typeface="Century Gothic" pitchFamily="34" charset="0"/>
              </a:rPr>
              <a:t> application per year.</a:t>
            </a:r>
          </a:p>
          <a:p>
            <a:r>
              <a:rPr lang="en-US" dirty="0" smtClean="0">
                <a:solidFill>
                  <a:schemeClr val="bg1">
                    <a:lumMod val="50000"/>
                  </a:schemeClr>
                </a:solidFill>
                <a:latin typeface="Century Gothic" pitchFamily="34" charset="0"/>
              </a:rPr>
              <a:t>Must be a </a:t>
            </a:r>
            <a:r>
              <a:rPr lang="en-US" dirty="0" smtClean="0">
                <a:solidFill>
                  <a:schemeClr val="accent6">
                    <a:lumMod val="75000"/>
                  </a:schemeClr>
                </a:solidFill>
                <a:latin typeface="Century Gothic" pitchFamily="34" charset="0"/>
              </a:rPr>
              <a:t>published</a:t>
            </a:r>
            <a:r>
              <a:rPr lang="en-US" dirty="0" smtClean="0">
                <a:solidFill>
                  <a:schemeClr val="bg1">
                    <a:lumMod val="50000"/>
                  </a:schemeClr>
                </a:solidFill>
                <a:latin typeface="Century Gothic" pitchFamily="34" charset="0"/>
              </a:rPr>
              <a:t> creative writer.</a:t>
            </a:r>
          </a:p>
          <a:p>
            <a:r>
              <a:rPr lang="en-US" dirty="0" smtClean="0">
                <a:solidFill>
                  <a:schemeClr val="bg1">
                    <a:lumMod val="50000"/>
                  </a:schemeClr>
                </a:solidFill>
                <a:latin typeface="Century Gothic" pitchFamily="34" charset="0"/>
              </a:rPr>
              <a:t>Must meet </a:t>
            </a:r>
            <a:r>
              <a:rPr lang="en-US" dirty="0" smtClean="0">
                <a:solidFill>
                  <a:schemeClr val="accent6">
                    <a:lumMod val="75000"/>
                  </a:schemeClr>
                </a:solidFill>
                <a:latin typeface="Century Gothic" pitchFamily="34" charset="0"/>
              </a:rPr>
              <a:t>publication eligibility </a:t>
            </a:r>
            <a:r>
              <a:rPr lang="en-US" dirty="0" smtClean="0">
                <a:solidFill>
                  <a:schemeClr val="bg1">
                    <a:lumMod val="50000"/>
                  </a:schemeClr>
                </a:solidFill>
                <a:latin typeface="Century Gothic" pitchFamily="34" charset="0"/>
              </a:rPr>
              <a:t>requirements. </a:t>
            </a:r>
          </a:p>
          <a:p>
            <a:pPr>
              <a:lnSpc>
                <a:spcPct val="150000"/>
              </a:lnSpc>
              <a:spcBef>
                <a:spcPts val="0"/>
              </a:spcBef>
              <a:buNone/>
              <a:tabLst>
                <a:tab pos="457200" algn="l"/>
              </a:tabLst>
              <a:defRPr/>
            </a:pPr>
            <a:endParaRPr lang="en-US" dirty="0" smtClean="0">
              <a:solidFill>
                <a:schemeClr val="bg1">
                  <a:lumMod val="50000"/>
                </a:schemeClr>
              </a:solidFill>
              <a:latin typeface="Century Gothic" pitchFamily="34" charset="0"/>
            </a:endParaRPr>
          </a:p>
          <a:p>
            <a:pPr fontAlgn="auto">
              <a:lnSpc>
                <a:spcPct val="150000"/>
              </a:lnSpc>
              <a:spcBef>
                <a:spcPts val="0"/>
              </a:spcBef>
              <a:spcAft>
                <a:spcPts val="0"/>
              </a:spcAft>
              <a:buNone/>
              <a:tabLst>
                <a:tab pos="457200" algn="l"/>
              </a:tabLst>
              <a:defRPr/>
            </a:pPr>
            <a:endParaRPr lang="en-US" dirty="0" smtClean="0"/>
          </a:p>
        </p:txBody>
      </p:sp>
      <p:sp>
        <p:nvSpPr>
          <p:cNvPr id="15363" name="TextBox 3"/>
          <p:cNvSpPr txBox="1">
            <a:spLocks noChangeArrowheads="1"/>
          </p:cNvSpPr>
          <p:nvPr/>
        </p:nvSpPr>
        <p:spPr bwMode="auto">
          <a:xfrm>
            <a:off x="381000" y="457200"/>
            <a:ext cx="8153400" cy="830997"/>
          </a:xfrm>
          <a:prstGeom prst="rect">
            <a:avLst/>
          </a:prstGeom>
          <a:noFill/>
          <a:ln w="9525">
            <a:noFill/>
            <a:miter lim="800000"/>
            <a:headEnd/>
            <a:tailEnd/>
          </a:ln>
        </p:spPr>
        <p:txBody>
          <a:bodyPr>
            <a:spAutoFit/>
          </a:bodyPr>
          <a:lstStyle/>
          <a:p>
            <a:r>
              <a:rPr lang="en-US" sz="4800" b="1" dirty="0" smtClean="0">
                <a:solidFill>
                  <a:schemeClr val="accent3">
                    <a:lumMod val="75000"/>
                  </a:schemeClr>
                </a:solidFill>
                <a:cs typeface="Arial" pitchFamily="34" charset="0"/>
              </a:rPr>
              <a:t>Basic Requirements</a:t>
            </a:r>
            <a:endParaRPr lang="en-US" sz="4800" b="1" dirty="0">
              <a:solidFill>
                <a:schemeClr val="accent3">
                  <a:lumMod val="75000"/>
                </a:schemeClr>
              </a:solidFill>
              <a:cs typeface="Arial" pitchFamily="34" charset="0"/>
            </a:endParaRPr>
          </a:p>
        </p:txBody>
      </p:sp>
      <p:sp>
        <p:nvSpPr>
          <p:cNvPr id="5" name="Line 6"/>
          <p:cNvSpPr>
            <a:spLocks noChangeShapeType="1"/>
          </p:cNvSpPr>
          <p:nvPr/>
        </p:nvSpPr>
        <p:spPr bwMode="auto">
          <a:xfrm>
            <a:off x="457200" y="457200"/>
            <a:ext cx="3656013" cy="0"/>
          </a:xfrm>
          <a:prstGeom prst="line">
            <a:avLst/>
          </a:prstGeom>
          <a:noFill/>
          <a:ln w="9525">
            <a:solidFill>
              <a:schemeClr val="accent3">
                <a:lumMod val="50000"/>
              </a:schemeClr>
            </a:solidFill>
            <a:round/>
            <a:headEnd/>
            <a:tailEnd/>
          </a:ln>
        </p:spPr>
        <p:txBody>
          <a:bodyPr/>
          <a:lstStyle/>
          <a:p>
            <a:pPr fontAlgn="auto">
              <a:spcBef>
                <a:spcPts val="0"/>
              </a:spcBef>
              <a:spcAft>
                <a:spcPts val="0"/>
              </a:spcAft>
              <a:defRPr/>
            </a:pPr>
            <a:endParaRPr lang="en-US" dirty="0">
              <a:latin typeface="+mn-lt"/>
            </a:endParaRPr>
          </a:p>
        </p:txBody>
      </p:sp>
      <p:sp>
        <p:nvSpPr>
          <p:cNvPr id="7" name="Line 6"/>
          <p:cNvSpPr>
            <a:spLocks noChangeShapeType="1"/>
          </p:cNvSpPr>
          <p:nvPr/>
        </p:nvSpPr>
        <p:spPr bwMode="auto">
          <a:xfrm>
            <a:off x="457200" y="457200"/>
            <a:ext cx="5105400" cy="0"/>
          </a:xfrm>
          <a:prstGeom prst="line">
            <a:avLst/>
          </a:prstGeom>
          <a:noFill/>
          <a:ln w="9525">
            <a:solidFill>
              <a:schemeClr val="accent3">
                <a:lumMod val="50000"/>
              </a:schemeClr>
            </a:solidFill>
            <a:round/>
            <a:headEnd/>
            <a:tailEnd/>
          </a:ln>
        </p:spPr>
        <p:txBody>
          <a:bodyPr/>
          <a:lstStyle/>
          <a:p>
            <a:pPr fontAlgn="auto">
              <a:spcBef>
                <a:spcPts val="0"/>
              </a:spcBef>
              <a:spcAft>
                <a:spcPts val="0"/>
              </a:spcAft>
              <a:defRPr/>
            </a:pPr>
            <a:endParaRPr lang="en-US" dirty="0">
              <a:latin typeface="+mn-lt"/>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a:xfrm>
            <a:off x="457200" y="1447800"/>
            <a:ext cx="8229600" cy="4267200"/>
          </a:xfrm>
        </p:spPr>
        <p:txBody>
          <a:bodyPr>
            <a:normAutofit/>
          </a:bodyPr>
          <a:lstStyle/>
          <a:p>
            <a:r>
              <a:rPr lang="en-US" dirty="0" smtClean="0">
                <a:solidFill>
                  <a:schemeClr val="bg1">
                    <a:lumMod val="50000"/>
                  </a:schemeClr>
                </a:solidFill>
                <a:latin typeface="Century Gothic" pitchFamily="34" charset="0"/>
              </a:rPr>
              <a:t>A volume of </a:t>
            </a:r>
            <a:r>
              <a:rPr lang="en-US" dirty="0" smtClean="0">
                <a:solidFill>
                  <a:schemeClr val="accent6">
                    <a:lumMod val="75000"/>
                  </a:schemeClr>
                </a:solidFill>
                <a:latin typeface="Century Gothic" pitchFamily="34" charset="0"/>
              </a:rPr>
              <a:t>48 or more pages </a:t>
            </a:r>
            <a:r>
              <a:rPr lang="en-US" dirty="0" smtClean="0">
                <a:solidFill>
                  <a:schemeClr val="bg1">
                    <a:lumMod val="50000"/>
                  </a:schemeClr>
                </a:solidFill>
                <a:latin typeface="Century Gothic" pitchFamily="34" charset="0"/>
              </a:rPr>
              <a:t>of poetry; or </a:t>
            </a:r>
          </a:p>
          <a:p>
            <a:r>
              <a:rPr lang="en-US" dirty="0" smtClean="0">
                <a:solidFill>
                  <a:schemeClr val="accent6">
                    <a:lumMod val="75000"/>
                  </a:schemeClr>
                </a:solidFill>
                <a:latin typeface="Century Gothic" pitchFamily="34" charset="0"/>
              </a:rPr>
              <a:t>Twenty or more </a:t>
            </a:r>
            <a:r>
              <a:rPr lang="en-US" dirty="0" smtClean="0">
                <a:solidFill>
                  <a:schemeClr val="bg1">
                    <a:lumMod val="50000"/>
                  </a:schemeClr>
                </a:solidFill>
                <a:latin typeface="Century Gothic" pitchFamily="34" charset="0"/>
              </a:rPr>
              <a:t>different poems or pages of poetry in </a:t>
            </a:r>
            <a:r>
              <a:rPr lang="en-US" dirty="0" smtClean="0">
                <a:solidFill>
                  <a:schemeClr val="accent6">
                    <a:lumMod val="75000"/>
                  </a:schemeClr>
                </a:solidFill>
                <a:latin typeface="Century Gothic" pitchFamily="34" charset="0"/>
              </a:rPr>
              <a:t>five or more literary </a:t>
            </a:r>
            <a:r>
              <a:rPr lang="en-US" dirty="0" smtClean="0">
                <a:solidFill>
                  <a:schemeClr val="bg1">
                    <a:lumMod val="50000"/>
                  </a:schemeClr>
                </a:solidFill>
                <a:latin typeface="Century Gothic" pitchFamily="34" charset="0"/>
              </a:rPr>
              <a:t>journals, anthologies, or publications which regularly include poetry as a portion of their format. </a:t>
            </a:r>
          </a:p>
        </p:txBody>
      </p:sp>
      <p:sp>
        <p:nvSpPr>
          <p:cNvPr id="15363" name="TextBox 3"/>
          <p:cNvSpPr txBox="1">
            <a:spLocks noChangeArrowheads="1"/>
          </p:cNvSpPr>
          <p:nvPr/>
        </p:nvSpPr>
        <p:spPr bwMode="auto">
          <a:xfrm>
            <a:off x="381000" y="457200"/>
            <a:ext cx="8153400" cy="830997"/>
          </a:xfrm>
          <a:prstGeom prst="rect">
            <a:avLst/>
          </a:prstGeom>
          <a:noFill/>
          <a:ln w="9525">
            <a:noFill/>
            <a:miter lim="800000"/>
            <a:headEnd/>
            <a:tailEnd/>
          </a:ln>
        </p:spPr>
        <p:txBody>
          <a:bodyPr>
            <a:spAutoFit/>
          </a:bodyPr>
          <a:lstStyle/>
          <a:p>
            <a:r>
              <a:rPr lang="en-US" sz="4800" b="1" dirty="0" smtClean="0">
                <a:solidFill>
                  <a:schemeClr val="accent3">
                    <a:lumMod val="75000"/>
                  </a:schemeClr>
                </a:solidFill>
                <a:cs typeface="Arial" pitchFamily="34" charset="0"/>
              </a:rPr>
              <a:t>Poetry</a:t>
            </a:r>
            <a:endParaRPr lang="en-US" sz="4800" b="1" dirty="0">
              <a:solidFill>
                <a:schemeClr val="accent3">
                  <a:lumMod val="75000"/>
                </a:schemeClr>
              </a:solidFill>
              <a:cs typeface="Arial" pitchFamily="34" charset="0"/>
            </a:endParaRPr>
          </a:p>
        </p:txBody>
      </p:sp>
      <p:sp>
        <p:nvSpPr>
          <p:cNvPr id="5" name="Line 6"/>
          <p:cNvSpPr>
            <a:spLocks noChangeShapeType="1"/>
          </p:cNvSpPr>
          <p:nvPr/>
        </p:nvSpPr>
        <p:spPr bwMode="auto">
          <a:xfrm>
            <a:off x="457200" y="457200"/>
            <a:ext cx="3656013" cy="0"/>
          </a:xfrm>
          <a:prstGeom prst="line">
            <a:avLst/>
          </a:prstGeom>
          <a:noFill/>
          <a:ln w="9525">
            <a:solidFill>
              <a:schemeClr val="accent3">
                <a:lumMod val="50000"/>
              </a:schemeClr>
            </a:solidFill>
            <a:round/>
            <a:headEnd/>
            <a:tailEnd/>
          </a:ln>
        </p:spPr>
        <p:txBody>
          <a:bodyPr/>
          <a:lstStyle/>
          <a:p>
            <a:pPr fontAlgn="auto">
              <a:spcBef>
                <a:spcPts val="0"/>
              </a:spcBef>
              <a:spcAft>
                <a:spcPts val="0"/>
              </a:spcAft>
              <a:defRPr/>
            </a:pPr>
            <a:endParaRPr lang="en-US" dirty="0">
              <a:latin typeface="+mn-lt"/>
            </a:endParaRPr>
          </a:p>
        </p:txBody>
      </p:sp>
      <p:sp>
        <p:nvSpPr>
          <p:cNvPr id="7" name="Line 6"/>
          <p:cNvSpPr>
            <a:spLocks noChangeShapeType="1"/>
          </p:cNvSpPr>
          <p:nvPr/>
        </p:nvSpPr>
        <p:spPr bwMode="auto">
          <a:xfrm>
            <a:off x="457200" y="457200"/>
            <a:ext cx="5105400" cy="0"/>
          </a:xfrm>
          <a:prstGeom prst="line">
            <a:avLst/>
          </a:prstGeom>
          <a:noFill/>
          <a:ln w="9525">
            <a:solidFill>
              <a:schemeClr val="accent3">
                <a:lumMod val="50000"/>
              </a:schemeClr>
            </a:solidFill>
            <a:round/>
            <a:headEnd/>
            <a:tailEnd/>
          </a:ln>
        </p:spPr>
        <p:txBody>
          <a:bodyPr/>
          <a:lstStyle/>
          <a:p>
            <a:pPr fontAlgn="auto">
              <a:spcBef>
                <a:spcPts val="0"/>
              </a:spcBef>
              <a:spcAft>
                <a:spcPts val="0"/>
              </a:spcAft>
              <a:defRPr/>
            </a:pPr>
            <a:endParaRPr lang="en-US" dirty="0">
              <a:latin typeface="+mn-lt"/>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a:xfrm>
            <a:off x="457200" y="1447800"/>
            <a:ext cx="8229600" cy="4267200"/>
          </a:xfrm>
        </p:spPr>
        <p:txBody>
          <a:bodyPr>
            <a:normAutofit fontScale="77500" lnSpcReduction="20000"/>
          </a:bodyPr>
          <a:lstStyle/>
          <a:p>
            <a:r>
              <a:rPr lang="en-US" dirty="0" smtClean="0">
                <a:solidFill>
                  <a:schemeClr val="bg1">
                    <a:lumMod val="50000"/>
                  </a:schemeClr>
                </a:solidFill>
                <a:latin typeface="Century Gothic" pitchFamily="34" charset="0"/>
              </a:rPr>
              <a:t>Pre-publication material</a:t>
            </a:r>
          </a:p>
          <a:p>
            <a:r>
              <a:rPr lang="en-US" dirty="0" smtClean="0">
                <a:solidFill>
                  <a:schemeClr val="bg1">
                    <a:lumMod val="50000"/>
                  </a:schemeClr>
                </a:solidFill>
                <a:latin typeface="Century Gothic" pitchFamily="34" charset="0"/>
              </a:rPr>
              <a:t>Work that has appeared in a publication for which you are the editor, publisher, or staff</a:t>
            </a:r>
          </a:p>
          <a:p>
            <a:r>
              <a:rPr lang="en-US" dirty="0" smtClean="0">
                <a:solidFill>
                  <a:schemeClr val="bg1">
                    <a:lumMod val="50000"/>
                  </a:schemeClr>
                </a:solidFill>
                <a:latin typeface="Century Gothic" pitchFamily="34" charset="0"/>
              </a:rPr>
              <a:t>Collaborative work</a:t>
            </a:r>
          </a:p>
          <a:p>
            <a:r>
              <a:rPr lang="en-US" dirty="0" smtClean="0">
                <a:solidFill>
                  <a:schemeClr val="bg1">
                    <a:lumMod val="50000"/>
                  </a:schemeClr>
                </a:solidFill>
                <a:latin typeface="Century Gothic" pitchFamily="34" charset="0"/>
              </a:rPr>
              <a:t>Scholarly writing</a:t>
            </a:r>
          </a:p>
          <a:p>
            <a:r>
              <a:rPr lang="en-US" dirty="0" smtClean="0">
                <a:solidFill>
                  <a:schemeClr val="bg1">
                    <a:lumMod val="50000"/>
                  </a:schemeClr>
                </a:solidFill>
                <a:latin typeface="Century Gothic" pitchFamily="34" charset="0"/>
              </a:rPr>
              <a:t>Instructional writing</a:t>
            </a:r>
          </a:p>
          <a:p>
            <a:r>
              <a:rPr lang="en-US" dirty="0" smtClean="0">
                <a:solidFill>
                  <a:schemeClr val="bg1">
                    <a:lumMod val="50000"/>
                  </a:schemeClr>
                </a:solidFill>
                <a:latin typeface="Century Gothic" pitchFamily="34" charset="0"/>
              </a:rPr>
              <a:t>Journalism</a:t>
            </a:r>
          </a:p>
          <a:p>
            <a:r>
              <a:rPr lang="en-US" dirty="0" smtClean="0">
                <a:solidFill>
                  <a:schemeClr val="bg1">
                    <a:lumMod val="50000"/>
                  </a:schemeClr>
                </a:solidFill>
                <a:latin typeface="Century Gothic" pitchFamily="34" charset="0"/>
              </a:rPr>
              <a:t>Book reviews</a:t>
            </a:r>
          </a:p>
          <a:p>
            <a:r>
              <a:rPr lang="en-US" dirty="0" smtClean="0">
                <a:solidFill>
                  <a:schemeClr val="bg1">
                    <a:lumMod val="50000"/>
                  </a:schemeClr>
                </a:solidFill>
                <a:latin typeface="Century Gothic" pitchFamily="34" charset="0"/>
              </a:rPr>
              <a:t>Editorials/letters to the editor</a:t>
            </a:r>
          </a:p>
          <a:p>
            <a:r>
              <a:rPr lang="en-US" dirty="0" smtClean="0">
                <a:solidFill>
                  <a:schemeClr val="bg1">
                    <a:lumMod val="50000"/>
                  </a:schemeClr>
                </a:solidFill>
                <a:latin typeface="Century Gothic" pitchFamily="34" charset="0"/>
              </a:rPr>
              <a:t>Interviews</a:t>
            </a:r>
          </a:p>
          <a:p>
            <a:r>
              <a:rPr lang="en-US" dirty="0" smtClean="0">
                <a:solidFill>
                  <a:schemeClr val="bg1">
                    <a:lumMod val="50000"/>
                  </a:schemeClr>
                </a:solidFill>
                <a:latin typeface="Century Gothic" pitchFamily="34" charset="0"/>
              </a:rPr>
              <a:t>Student publications</a:t>
            </a:r>
          </a:p>
        </p:txBody>
      </p:sp>
      <p:sp>
        <p:nvSpPr>
          <p:cNvPr id="15363" name="TextBox 3"/>
          <p:cNvSpPr txBox="1">
            <a:spLocks noChangeArrowheads="1"/>
          </p:cNvSpPr>
          <p:nvPr/>
        </p:nvSpPr>
        <p:spPr bwMode="auto">
          <a:xfrm>
            <a:off x="381000" y="457200"/>
            <a:ext cx="8153400" cy="830997"/>
          </a:xfrm>
          <a:prstGeom prst="rect">
            <a:avLst/>
          </a:prstGeom>
          <a:noFill/>
          <a:ln w="9525">
            <a:noFill/>
            <a:miter lim="800000"/>
            <a:headEnd/>
            <a:tailEnd/>
          </a:ln>
        </p:spPr>
        <p:txBody>
          <a:bodyPr>
            <a:spAutoFit/>
          </a:bodyPr>
          <a:lstStyle/>
          <a:p>
            <a:r>
              <a:rPr lang="en-US" sz="4800" b="1" dirty="0" smtClean="0">
                <a:solidFill>
                  <a:schemeClr val="accent3">
                    <a:lumMod val="75000"/>
                  </a:schemeClr>
                </a:solidFill>
                <a:cs typeface="Arial" pitchFamily="34" charset="0"/>
              </a:rPr>
              <a:t>What Won’t Establish Eligibility</a:t>
            </a:r>
            <a:endParaRPr lang="en-US" sz="4800" b="1" dirty="0">
              <a:solidFill>
                <a:schemeClr val="accent3">
                  <a:lumMod val="75000"/>
                </a:schemeClr>
              </a:solidFill>
              <a:cs typeface="Arial" pitchFamily="34" charset="0"/>
            </a:endParaRPr>
          </a:p>
        </p:txBody>
      </p:sp>
      <p:sp>
        <p:nvSpPr>
          <p:cNvPr id="5" name="Line 6"/>
          <p:cNvSpPr>
            <a:spLocks noChangeShapeType="1"/>
          </p:cNvSpPr>
          <p:nvPr/>
        </p:nvSpPr>
        <p:spPr bwMode="auto">
          <a:xfrm>
            <a:off x="457200" y="457200"/>
            <a:ext cx="3656013" cy="0"/>
          </a:xfrm>
          <a:prstGeom prst="line">
            <a:avLst/>
          </a:prstGeom>
          <a:noFill/>
          <a:ln w="9525">
            <a:solidFill>
              <a:schemeClr val="accent3">
                <a:lumMod val="50000"/>
              </a:schemeClr>
            </a:solidFill>
            <a:round/>
            <a:headEnd/>
            <a:tailEnd/>
          </a:ln>
        </p:spPr>
        <p:txBody>
          <a:bodyPr/>
          <a:lstStyle/>
          <a:p>
            <a:pPr fontAlgn="auto">
              <a:spcBef>
                <a:spcPts val="0"/>
              </a:spcBef>
              <a:spcAft>
                <a:spcPts val="0"/>
              </a:spcAft>
              <a:defRPr/>
            </a:pPr>
            <a:endParaRPr lang="en-US" dirty="0">
              <a:latin typeface="+mn-lt"/>
            </a:endParaRPr>
          </a:p>
        </p:txBody>
      </p:sp>
      <p:sp>
        <p:nvSpPr>
          <p:cNvPr id="7" name="Line 6"/>
          <p:cNvSpPr>
            <a:spLocks noChangeShapeType="1"/>
          </p:cNvSpPr>
          <p:nvPr/>
        </p:nvSpPr>
        <p:spPr bwMode="auto">
          <a:xfrm>
            <a:off x="457200" y="457200"/>
            <a:ext cx="5105400" cy="0"/>
          </a:xfrm>
          <a:prstGeom prst="line">
            <a:avLst/>
          </a:prstGeom>
          <a:noFill/>
          <a:ln w="9525">
            <a:solidFill>
              <a:schemeClr val="accent3">
                <a:lumMod val="50000"/>
              </a:schemeClr>
            </a:solidFill>
            <a:round/>
            <a:headEnd/>
            <a:tailEnd/>
          </a:ln>
        </p:spPr>
        <p:txBody>
          <a:bodyPr/>
          <a:lstStyle/>
          <a:p>
            <a:pPr fontAlgn="auto">
              <a:spcBef>
                <a:spcPts val="0"/>
              </a:spcBef>
              <a:spcAft>
                <a:spcPts val="0"/>
              </a:spcAft>
              <a:defRPr/>
            </a:pPr>
            <a:endParaRPr lang="en-US" dirty="0">
              <a:latin typeface="+mn-lt"/>
            </a:endParaRPr>
          </a:p>
        </p:txBody>
      </p:sp>
      <p:sp>
        <p:nvSpPr>
          <p:cNvPr id="6" name="Rectangle 12"/>
          <p:cNvSpPr>
            <a:spLocks noChangeArrowheads="1"/>
          </p:cNvSpPr>
          <p:nvPr/>
        </p:nvSpPr>
        <p:spPr bwMode="auto">
          <a:xfrm>
            <a:off x="5867400" y="3657600"/>
            <a:ext cx="2743200" cy="2743200"/>
          </a:xfrm>
          <a:prstGeom prst="rect">
            <a:avLst/>
          </a:prstGeom>
          <a:solidFill>
            <a:schemeClr val="accent3">
              <a:lumMod val="75000"/>
            </a:schemeClr>
          </a:solidFill>
          <a:ln w="50800" algn="ctr">
            <a:solidFill>
              <a:schemeClr val="tx1">
                <a:lumMod val="50000"/>
                <a:lumOff val="50000"/>
              </a:schemeClr>
            </a:solidFill>
            <a:miter lim="800000"/>
            <a:headEnd/>
            <a:tailEnd/>
          </a:ln>
        </p:spPr>
        <p:txBody>
          <a:bodyPr wrap="none" anchor="ctr"/>
          <a:lstStyle/>
          <a:p>
            <a:pPr algn="ctr"/>
            <a:endParaRPr lang="en-US" u="sng" dirty="0">
              <a:solidFill>
                <a:schemeClr val="bg1"/>
              </a:solidFill>
              <a:latin typeface="Univers LT Std 45 Light" charset="0"/>
            </a:endParaRPr>
          </a:p>
        </p:txBody>
      </p:sp>
      <p:sp>
        <p:nvSpPr>
          <p:cNvPr id="8" name="TextBox 13"/>
          <p:cNvSpPr txBox="1">
            <a:spLocks noChangeArrowheads="1"/>
          </p:cNvSpPr>
          <p:nvPr/>
        </p:nvSpPr>
        <p:spPr bwMode="auto">
          <a:xfrm>
            <a:off x="5867400" y="4495800"/>
            <a:ext cx="2743200" cy="800219"/>
          </a:xfrm>
          <a:prstGeom prst="rect">
            <a:avLst/>
          </a:prstGeom>
          <a:noFill/>
          <a:ln w="9525">
            <a:noFill/>
            <a:miter lim="800000"/>
            <a:headEnd/>
            <a:tailEnd/>
          </a:ln>
        </p:spPr>
        <p:txBody>
          <a:bodyPr>
            <a:spAutoFit/>
          </a:bodyPr>
          <a:lstStyle/>
          <a:p>
            <a:pPr algn="ctr"/>
            <a:r>
              <a:rPr lang="en-US" sz="2300" b="1" dirty="0" smtClean="0">
                <a:solidFill>
                  <a:schemeClr val="bg1"/>
                </a:solidFill>
                <a:cs typeface="Arial" pitchFamily="34" charset="0"/>
              </a:rPr>
              <a:t>ELIGIBILITY REQUIREMENTS</a:t>
            </a:r>
            <a:endParaRPr lang="en-US" sz="2300" b="1" dirty="0">
              <a:solidFill>
                <a:schemeClr val="bg1"/>
              </a:solidFill>
              <a:cs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a:xfrm>
            <a:off x="457200" y="1447800"/>
            <a:ext cx="8229600" cy="4267200"/>
          </a:xfrm>
        </p:spPr>
        <p:txBody>
          <a:bodyPr>
            <a:normAutofit fontScale="92500" lnSpcReduction="10000"/>
          </a:bodyPr>
          <a:lstStyle/>
          <a:p>
            <a:pPr>
              <a:buNone/>
            </a:pPr>
            <a:r>
              <a:rPr lang="en-US" dirty="0" smtClean="0">
                <a:solidFill>
                  <a:schemeClr val="bg1">
                    <a:lumMod val="50000"/>
                  </a:schemeClr>
                </a:solidFill>
                <a:latin typeface="Century Gothic" pitchFamily="34" charset="0"/>
              </a:rPr>
              <a:t>Any publications by presses or journals that: </a:t>
            </a:r>
          </a:p>
          <a:p>
            <a:pPr>
              <a:buNone/>
            </a:pPr>
            <a:endParaRPr lang="en-US" dirty="0" smtClean="0">
              <a:solidFill>
                <a:schemeClr val="bg1">
                  <a:lumMod val="50000"/>
                </a:schemeClr>
              </a:solidFill>
              <a:latin typeface="Century Gothic" pitchFamily="34" charset="0"/>
            </a:endParaRPr>
          </a:p>
          <a:p>
            <a:r>
              <a:rPr lang="en-US" dirty="0" smtClean="0">
                <a:solidFill>
                  <a:schemeClr val="bg1">
                    <a:lumMod val="50000"/>
                  </a:schemeClr>
                </a:solidFill>
                <a:latin typeface="Century Gothic" pitchFamily="34" charset="0"/>
              </a:rPr>
              <a:t>Require individual writers to pay for part or all of the production costs;</a:t>
            </a:r>
          </a:p>
          <a:p>
            <a:r>
              <a:rPr lang="en-US" dirty="0" smtClean="0">
                <a:solidFill>
                  <a:schemeClr val="bg1">
                    <a:lumMod val="50000"/>
                  </a:schemeClr>
                </a:solidFill>
                <a:latin typeface="Century Gothic" pitchFamily="34" charset="0"/>
              </a:rPr>
              <a:t>Require writers to buy or sell copies of the publication;</a:t>
            </a:r>
          </a:p>
          <a:p>
            <a:r>
              <a:rPr lang="en-US" dirty="0" smtClean="0">
                <a:solidFill>
                  <a:schemeClr val="bg1">
                    <a:lumMod val="50000"/>
                  </a:schemeClr>
                </a:solidFill>
                <a:latin typeface="Century Gothic" pitchFamily="34" charset="0"/>
              </a:rPr>
              <a:t>Publish work without competitive selection or a stated editorial policy;</a:t>
            </a:r>
          </a:p>
          <a:p>
            <a:r>
              <a:rPr lang="en-US" dirty="0" smtClean="0">
                <a:solidFill>
                  <a:schemeClr val="bg1">
                    <a:lumMod val="50000"/>
                  </a:schemeClr>
                </a:solidFill>
                <a:latin typeface="Century Gothic" pitchFamily="34" charset="0"/>
              </a:rPr>
              <a:t>Publish work without professional editing.</a:t>
            </a:r>
            <a:endParaRPr lang="en-US" dirty="0">
              <a:solidFill>
                <a:schemeClr val="bg1">
                  <a:lumMod val="50000"/>
                </a:schemeClr>
              </a:solidFill>
              <a:latin typeface="Century Gothic" pitchFamily="34" charset="0"/>
            </a:endParaRPr>
          </a:p>
        </p:txBody>
      </p:sp>
      <p:sp>
        <p:nvSpPr>
          <p:cNvPr id="15363" name="TextBox 3"/>
          <p:cNvSpPr txBox="1">
            <a:spLocks noChangeArrowheads="1"/>
          </p:cNvSpPr>
          <p:nvPr/>
        </p:nvSpPr>
        <p:spPr bwMode="auto">
          <a:xfrm>
            <a:off x="381000" y="457200"/>
            <a:ext cx="8153400" cy="830997"/>
          </a:xfrm>
          <a:prstGeom prst="rect">
            <a:avLst/>
          </a:prstGeom>
          <a:noFill/>
          <a:ln w="9525">
            <a:noFill/>
            <a:miter lim="800000"/>
            <a:headEnd/>
            <a:tailEnd/>
          </a:ln>
        </p:spPr>
        <p:txBody>
          <a:bodyPr>
            <a:spAutoFit/>
          </a:bodyPr>
          <a:lstStyle/>
          <a:p>
            <a:r>
              <a:rPr lang="en-US" sz="4800" b="1" dirty="0" smtClean="0">
                <a:solidFill>
                  <a:schemeClr val="accent3">
                    <a:lumMod val="75000"/>
                  </a:schemeClr>
                </a:solidFill>
                <a:cs typeface="Arial" pitchFamily="34" charset="0"/>
              </a:rPr>
              <a:t>What Won’t Establish Eligibility</a:t>
            </a:r>
            <a:endParaRPr lang="en-US" sz="4800" b="1" dirty="0">
              <a:solidFill>
                <a:schemeClr val="accent3">
                  <a:lumMod val="75000"/>
                </a:schemeClr>
              </a:solidFill>
              <a:cs typeface="Arial" pitchFamily="34" charset="0"/>
            </a:endParaRPr>
          </a:p>
        </p:txBody>
      </p:sp>
      <p:sp>
        <p:nvSpPr>
          <p:cNvPr id="5" name="Line 6"/>
          <p:cNvSpPr>
            <a:spLocks noChangeShapeType="1"/>
          </p:cNvSpPr>
          <p:nvPr/>
        </p:nvSpPr>
        <p:spPr bwMode="auto">
          <a:xfrm>
            <a:off x="457200" y="457200"/>
            <a:ext cx="3656013" cy="0"/>
          </a:xfrm>
          <a:prstGeom prst="line">
            <a:avLst/>
          </a:prstGeom>
          <a:noFill/>
          <a:ln w="9525">
            <a:solidFill>
              <a:schemeClr val="accent3">
                <a:lumMod val="50000"/>
              </a:schemeClr>
            </a:solidFill>
            <a:round/>
            <a:headEnd/>
            <a:tailEnd/>
          </a:ln>
        </p:spPr>
        <p:txBody>
          <a:bodyPr/>
          <a:lstStyle/>
          <a:p>
            <a:pPr fontAlgn="auto">
              <a:spcBef>
                <a:spcPts val="0"/>
              </a:spcBef>
              <a:spcAft>
                <a:spcPts val="0"/>
              </a:spcAft>
              <a:defRPr/>
            </a:pPr>
            <a:endParaRPr lang="en-US" dirty="0">
              <a:latin typeface="+mn-lt"/>
            </a:endParaRPr>
          </a:p>
        </p:txBody>
      </p:sp>
      <p:sp>
        <p:nvSpPr>
          <p:cNvPr id="7" name="Line 6"/>
          <p:cNvSpPr>
            <a:spLocks noChangeShapeType="1"/>
          </p:cNvSpPr>
          <p:nvPr/>
        </p:nvSpPr>
        <p:spPr bwMode="auto">
          <a:xfrm>
            <a:off x="457200" y="457200"/>
            <a:ext cx="5105400" cy="0"/>
          </a:xfrm>
          <a:prstGeom prst="line">
            <a:avLst/>
          </a:prstGeom>
          <a:noFill/>
          <a:ln w="9525">
            <a:solidFill>
              <a:schemeClr val="accent3">
                <a:lumMod val="50000"/>
              </a:schemeClr>
            </a:solidFill>
            <a:round/>
            <a:headEnd/>
            <a:tailEnd/>
          </a:ln>
        </p:spPr>
        <p:txBody>
          <a:bodyPr/>
          <a:lstStyle/>
          <a:p>
            <a:pPr fontAlgn="auto">
              <a:spcBef>
                <a:spcPts val="0"/>
              </a:spcBef>
              <a:spcAft>
                <a:spcPts val="0"/>
              </a:spcAft>
              <a:defRPr/>
            </a:pPr>
            <a:endParaRPr lang="en-US" dirty="0">
              <a:latin typeface="+mn-lt"/>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8000"/>
            <a:duotone>
              <a:prstClr val="black"/>
              <a:srgbClr val="D9C3A5">
                <a:tint val="50000"/>
                <a:satMod val="180000"/>
              </a:srgbClr>
            </a:duotone>
          </a:blip>
          <a:srcRect/>
          <a:stretch>
            <a:fillRect l="-12000" r="-12000"/>
          </a:stretch>
        </a:blipFill>
        <a:effectLst/>
      </p:bgPr>
    </p:bg>
    <p:spTree>
      <p:nvGrpSpPr>
        <p:cNvPr id="1" name=""/>
        <p:cNvGrpSpPr/>
        <p:nvPr/>
      </p:nvGrpSpPr>
      <p:grpSpPr>
        <a:xfrm>
          <a:off x="0" y="0"/>
          <a:ext cx="0" cy="0"/>
          <a:chOff x="0" y="0"/>
          <a:chExt cx="0" cy="0"/>
        </a:xfrm>
      </p:grpSpPr>
      <p:sp>
        <p:nvSpPr>
          <p:cNvPr id="11268" name="Rectangle 12"/>
          <p:cNvSpPr>
            <a:spLocks noChangeArrowheads="1"/>
          </p:cNvSpPr>
          <p:nvPr/>
        </p:nvSpPr>
        <p:spPr bwMode="auto">
          <a:xfrm>
            <a:off x="5638800" y="457200"/>
            <a:ext cx="2743200" cy="2743200"/>
          </a:xfrm>
          <a:prstGeom prst="rect">
            <a:avLst/>
          </a:prstGeom>
          <a:solidFill>
            <a:schemeClr val="tx2">
              <a:lumMod val="75000"/>
            </a:schemeClr>
          </a:solidFill>
          <a:ln w="50800" algn="ctr">
            <a:solidFill>
              <a:schemeClr val="bg1"/>
            </a:solidFill>
            <a:miter lim="800000"/>
            <a:headEnd/>
            <a:tailEnd/>
          </a:ln>
        </p:spPr>
        <p:txBody>
          <a:bodyPr wrap="none" anchor="ctr"/>
          <a:lstStyle/>
          <a:p>
            <a:pPr algn="ctr"/>
            <a:endParaRPr lang="en-US" u="sng" dirty="0">
              <a:solidFill>
                <a:schemeClr val="bg1"/>
              </a:solidFill>
              <a:latin typeface="Univers LT Std 45 Light" charset="0"/>
            </a:endParaRPr>
          </a:p>
        </p:txBody>
      </p:sp>
      <p:sp>
        <p:nvSpPr>
          <p:cNvPr id="11269" name="TextBox 13"/>
          <p:cNvSpPr txBox="1">
            <a:spLocks noChangeArrowheads="1"/>
          </p:cNvSpPr>
          <p:nvPr/>
        </p:nvSpPr>
        <p:spPr bwMode="auto">
          <a:xfrm>
            <a:off x="5638800" y="1371600"/>
            <a:ext cx="2743200" cy="800219"/>
          </a:xfrm>
          <a:prstGeom prst="rect">
            <a:avLst/>
          </a:prstGeom>
          <a:noFill/>
          <a:ln w="9525">
            <a:noFill/>
            <a:miter lim="800000"/>
            <a:headEnd/>
            <a:tailEnd/>
          </a:ln>
        </p:spPr>
        <p:txBody>
          <a:bodyPr wrap="square">
            <a:spAutoFit/>
          </a:bodyPr>
          <a:lstStyle/>
          <a:p>
            <a:pPr algn="ctr"/>
            <a:r>
              <a:rPr lang="en-US" sz="2300" b="1" dirty="0" smtClean="0">
                <a:solidFill>
                  <a:schemeClr val="bg1"/>
                </a:solidFill>
                <a:cs typeface="Arial" pitchFamily="34" charset="0"/>
              </a:rPr>
              <a:t>APPLICATION PROCESS</a:t>
            </a:r>
            <a:endParaRPr lang="en-US" sz="2300" b="1" dirty="0">
              <a:solidFill>
                <a:schemeClr val="bg1"/>
              </a:solidFill>
              <a:cs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5"/>
          <p:cNvSpPr txBox="1">
            <a:spLocks noChangeArrowheads="1"/>
          </p:cNvSpPr>
          <p:nvPr/>
        </p:nvSpPr>
        <p:spPr bwMode="auto">
          <a:xfrm>
            <a:off x="1143000" y="914400"/>
            <a:ext cx="6705600" cy="400050"/>
          </a:xfrm>
          <a:prstGeom prst="rect">
            <a:avLst/>
          </a:prstGeom>
          <a:noFill/>
          <a:ln w="9525">
            <a:noFill/>
            <a:miter lim="800000"/>
            <a:headEnd/>
            <a:tailEnd/>
          </a:ln>
        </p:spPr>
        <p:txBody>
          <a:bodyPr>
            <a:spAutoFit/>
          </a:bodyPr>
          <a:lstStyle/>
          <a:p>
            <a:pPr algn="ctr"/>
            <a:r>
              <a:rPr lang="en-US" sz="2000" b="1" dirty="0">
                <a:cs typeface="Arial" pitchFamily="34" charset="0"/>
              </a:rPr>
              <a:t>NATIONAL ENDOWMENT FOR THE ARTS</a:t>
            </a:r>
          </a:p>
        </p:txBody>
      </p:sp>
      <p:sp>
        <p:nvSpPr>
          <p:cNvPr id="2053" name="Rectangle 5"/>
          <p:cNvSpPr>
            <a:spLocks noChangeArrowheads="1"/>
          </p:cNvSpPr>
          <p:nvPr/>
        </p:nvSpPr>
        <p:spPr bwMode="auto">
          <a:xfrm>
            <a:off x="304800" y="1447800"/>
            <a:ext cx="8534400" cy="830997"/>
          </a:xfrm>
          <a:prstGeom prst="rect">
            <a:avLst/>
          </a:prstGeom>
          <a:noFill/>
          <a:ln w="9525">
            <a:noFill/>
            <a:miter lim="800000"/>
            <a:headEnd/>
            <a:tailEnd/>
          </a:ln>
        </p:spPr>
        <p:txBody>
          <a:bodyPr>
            <a:spAutoFit/>
          </a:bodyPr>
          <a:lstStyle/>
          <a:p>
            <a:pPr algn="ctr"/>
            <a:r>
              <a:rPr lang="en-US" sz="4800" b="1" dirty="0" smtClean="0">
                <a:solidFill>
                  <a:schemeClr val="bg1"/>
                </a:solidFill>
                <a:cs typeface="Arial" pitchFamily="34" charset="0"/>
              </a:rPr>
              <a:t>Creative Writing Fellowships</a:t>
            </a:r>
            <a:endParaRPr lang="en-US" sz="4800" b="1" dirty="0">
              <a:solidFill>
                <a:schemeClr val="bg1"/>
              </a:solidFill>
              <a:cs typeface="Arial" pitchFamily="34" charset="0"/>
            </a:endParaRPr>
          </a:p>
        </p:txBody>
      </p:sp>
      <p:pic>
        <p:nvPicPr>
          <p:cNvPr id="2054" name="Picture 6"/>
          <p:cNvPicPr>
            <a:picLocks noChangeAspect="1" noChangeArrowheads="1"/>
          </p:cNvPicPr>
          <p:nvPr/>
        </p:nvPicPr>
        <p:blipFill>
          <a:blip r:embed="rId3" cstate="print"/>
          <a:srcRect/>
          <a:stretch>
            <a:fillRect/>
          </a:stretch>
        </p:blipFill>
        <p:spPr bwMode="auto">
          <a:xfrm>
            <a:off x="228600" y="1600200"/>
            <a:ext cx="8481060" cy="40386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381000" y="457200"/>
            <a:ext cx="8153400" cy="830997"/>
          </a:xfrm>
          <a:prstGeom prst="rect">
            <a:avLst/>
          </a:prstGeom>
          <a:noFill/>
          <a:ln w="9525">
            <a:noFill/>
            <a:miter lim="800000"/>
            <a:headEnd/>
            <a:tailEnd/>
          </a:ln>
        </p:spPr>
        <p:txBody>
          <a:bodyPr>
            <a:spAutoFit/>
          </a:bodyPr>
          <a:lstStyle/>
          <a:p>
            <a:r>
              <a:rPr lang="en-US" sz="4800" b="1" dirty="0" smtClean="0">
                <a:solidFill>
                  <a:schemeClr val="tx2">
                    <a:lumMod val="75000"/>
                  </a:schemeClr>
                </a:solidFill>
                <a:cs typeface="Arial" pitchFamily="34" charset="0"/>
              </a:rPr>
              <a:t>The Application Process</a:t>
            </a:r>
            <a:endParaRPr lang="en-US" sz="4800" b="1" dirty="0">
              <a:solidFill>
                <a:schemeClr val="tx2">
                  <a:lumMod val="75000"/>
                </a:schemeClr>
              </a:solidFill>
              <a:cs typeface="Arial" pitchFamily="34" charset="0"/>
            </a:endParaRPr>
          </a:p>
        </p:txBody>
      </p:sp>
      <p:sp>
        <p:nvSpPr>
          <p:cNvPr id="6" name="Rectangle 12"/>
          <p:cNvSpPr>
            <a:spLocks noChangeArrowheads="1"/>
          </p:cNvSpPr>
          <p:nvPr/>
        </p:nvSpPr>
        <p:spPr bwMode="auto">
          <a:xfrm>
            <a:off x="685800" y="1066800"/>
            <a:ext cx="7467600" cy="5334000"/>
          </a:xfrm>
          <a:prstGeom prst="rect">
            <a:avLst/>
          </a:prstGeom>
          <a:noFill/>
          <a:ln w="9525">
            <a:noFill/>
            <a:miter lim="800000"/>
            <a:headEnd/>
            <a:tailEnd/>
          </a:ln>
        </p:spPr>
        <p:txBody>
          <a:bodyPr anchor="ctr"/>
          <a:lstStyle/>
          <a:p>
            <a:pPr marL="342900" indent="-342900" eaLnBrk="0" fontAlgn="auto" hangingPunct="0">
              <a:spcBef>
                <a:spcPts val="0"/>
              </a:spcBef>
              <a:spcAft>
                <a:spcPts val="0"/>
              </a:spcAft>
              <a:tabLst>
                <a:tab pos="457200" algn="l"/>
              </a:tabLst>
              <a:defRPr/>
            </a:pPr>
            <a:endParaRPr lang="en-US" sz="2000" dirty="0">
              <a:solidFill>
                <a:schemeClr val="bg1">
                  <a:lumMod val="50000"/>
                </a:schemeClr>
              </a:solidFill>
              <a:ea typeface="Calibri" pitchFamily="34" charset="0"/>
              <a:cs typeface="Arial" pitchFamily="34" charset="0"/>
            </a:endParaRPr>
          </a:p>
        </p:txBody>
      </p:sp>
      <p:sp>
        <p:nvSpPr>
          <p:cNvPr id="12293" name="Rectangle 12"/>
          <p:cNvSpPr>
            <a:spLocks noChangeArrowheads="1"/>
          </p:cNvSpPr>
          <p:nvPr/>
        </p:nvSpPr>
        <p:spPr bwMode="auto">
          <a:xfrm>
            <a:off x="5867400" y="3657600"/>
            <a:ext cx="2743200" cy="2743200"/>
          </a:xfrm>
          <a:prstGeom prst="rect">
            <a:avLst/>
          </a:prstGeom>
          <a:solidFill>
            <a:schemeClr val="tx2">
              <a:lumMod val="75000"/>
            </a:schemeClr>
          </a:solidFill>
          <a:ln w="50800" algn="ctr">
            <a:solidFill>
              <a:schemeClr val="tx1">
                <a:lumMod val="50000"/>
                <a:lumOff val="50000"/>
              </a:schemeClr>
            </a:solidFill>
            <a:miter lim="800000"/>
            <a:headEnd/>
            <a:tailEnd/>
          </a:ln>
        </p:spPr>
        <p:txBody>
          <a:bodyPr wrap="none" anchor="ctr"/>
          <a:lstStyle/>
          <a:p>
            <a:pPr algn="ctr"/>
            <a:endParaRPr lang="en-US" u="sng" dirty="0">
              <a:solidFill>
                <a:schemeClr val="bg1"/>
              </a:solidFill>
              <a:latin typeface="Univers LT Std 45 Light" charset="0"/>
            </a:endParaRPr>
          </a:p>
        </p:txBody>
      </p:sp>
      <p:sp>
        <p:nvSpPr>
          <p:cNvPr id="12294" name="TextBox 13"/>
          <p:cNvSpPr txBox="1">
            <a:spLocks noChangeArrowheads="1"/>
          </p:cNvSpPr>
          <p:nvPr/>
        </p:nvSpPr>
        <p:spPr bwMode="auto">
          <a:xfrm>
            <a:off x="5867400" y="4511675"/>
            <a:ext cx="2743200" cy="800219"/>
          </a:xfrm>
          <a:prstGeom prst="rect">
            <a:avLst/>
          </a:prstGeom>
          <a:noFill/>
          <a:ln w="9525">
            <a:noFill/>
            <a:miter lim="800000"/>
            <a:headEnd/>
            <a:tailEnd/>
          </a:ln>
        </p:spPr>
        <p:txBody>
          <a:bodyPr>
            <a:spAutoFit/>
          </a:bodyPr>
          <a:lstStyle/>
          <a:p>
            <a:pPr algn="ctr"/>
            <a:r>
              <a:rPr lang="en-US" sz="2300" b="1" dirty="0" smtClean="0">
                <a:solidFill>
                  <a:schemeClr val="bg1"/>
                </a:solidFill>
                <a:cs typeface="Arial" pitchFamily="34" charset="0"/>
              </a:rPr>
              <a:t>APPLICATION PROCESS</a:t>
            </a:r>
            <a:endParaRPr lang="en-US" sz="2300" b="1" dirty="0">
              <a:solidFill>
                <a:schemeClr val="bg1"/>
              </a:solidFill>
              <a:cs typeface="Arial" pitchFamily="34" charset="0"/>
            </a:endParaRPr>
          </a:p>
        </p:txBody>
      </p:sp>
      <p:sp>
        <p:nvSpPr>
          <p:cNvPr id="7" name="Rectangle 6"/>
          <p:cNvSpPr/>
          <p:nvPr/>
        </p:nvSpPr>
        <p:spPr>
          <a:xfrm>
            <a:off x="685800" y="2362200"/>
            <a:ext cx="4876800" cy="2554545"/>
          </a:xfrm>
          <a:prstGeom prst="rect">
            <a:avLst/>
          </a:prstGeom>
        </p:spPr>
        <p:txBody>
          <a:bodyPr wrap="square">
            <a:spAutoFit/>
          </a:bodyPr>
          <a:lstStyle/>
          <a:p>
            <a:r>
              <a:rPr lang="en-US" sz="3200" dirty="0" smtClean="0">
                <a:solidFill>
                  <a:schemeClr val="bg1">
                    <a:lumMod val="50000"/>
                  </a:schemeClr>
                </a:solidFill>
                <a:latin typeface="Century Gothic" pitchFamily="34" charset="0"/>
              </a:rPr>
              <a:t>All applications must be submitted through </a:t>
            </a:r>
            <a:r>
              <a:rPr lang="en-US" sz="3200" u="sng" dirty="0" smtClean="0">
                <a:solidFill>
                  <a:schemeClr val="tx2">
                    <a:lumMod val="75000"/>
                  </a:schemeClr>
                </a:solidFill>
                <a:latin typeface="Century Gothic" pitchFamily="34" charset="0"/>
              </a:rPr>
              <a:t>www.Grants.gov</a:t>
            </a:r>
            <a:r>
              <a:rPr lang="en-US" sz="3200" dirty="0" smtClean="0">
                <a:solidFill>
                  <a:schemeClr val="bg1">
                    <a:lumMod val="50000"/>
                  </a:schemeClr>
                </a:solidFill>
                <a:latin typeface="Century Gothic" pitchFamily="34" charset="0"/>
              </a:rPr>
              <a:t>. </a:t>
            </a:r>
          </a:p>
          <a:p>
            <a:r>
              <a:rPr lang="en-US" sz="3200" dirty="0" smtClean="0">
                <a:solidFill>
                  <a:schemeClr val="bg1">
                    <a:lumMod val="50000"/>
                  </a:schemeClr>
                </a:solidFill>
                <a:latin typeface="Century Gothic" pitchFamily="34" charset="0"/>
              </a:rPr>
              <a:t/>
            </a:r>
            <a:br>
              <a:rPr lang="en-US" sz="3200" dirty="0" smtClean="0">
                <a:solidFill>
                  <a:schemeClr val="bg1">
                    <a:lumMod val="50000"/>
                  </a:schemeClr>
                </a:solidFill>
                <a:latin typeface="Century Gothic" pitchFamily="34" charset="0"/>
              </a:rPr>
            </a:br>
            <a:endParaRPr lang="en-US" sz="3200" dirty="0">
              <a:solidFill>
                <a:schemeClr val="bg1">
                  <a:lumMod val="50000"/>
                </a:schemeClr>
              </a:solidFill>
              <a:latin typeface="Century Gothic" pitchFamily="34" charset="0"/>
            </a:endParaRPr>
          </a:p>
        </p:txBody>
      </p:sp>
      <p:sp>
        <p:nvSpPr>
          <p:cNvPr id="8" name="Line 6"/>
          <p:cNvSpPr>
            <a:spLocks noChangeShapeType="1"/>
          </p:cNvSpPr>
          <p:nvPr/>
        </p:nvSpPr>
        <p:spPr bwMode="auto">
          <a:xfrm>
            <a:off x="457200" y="457200"/>
            <a:ext cx="5105400" cy="0"/>
          </a:xfrm>
          <a:prstGeom prst="line">
            <a:avLst/>
          </a:prstGeom>
          <a:noFill/>
          <a:ln w="9525">
            <a:solidFill>
              <a:schemeClr val="accent3">
                <a:lumMod val="50000"/>
              </a:schemeClr>
            </a:solidFill>
            <a:round/>
            <a:headEnd/>
            <a:tailEnd/>
          </a:ln>
        </p:spPr>
        <p:txBody>
          <a:bodyPr/>
          <a:lstStyle/>
          <a:p>
            <a:pPr fontAlgn="auto">
              <a:spcBef>
                <a:spcPts val="0"/>
              </a:spcBef>
              <a:spcAft>
                <a:spcPts val="0"/>
              </a:spcAft>
              <a:defRPr/>
            </a:pPr>
            <a:endParaRPr lang="en-US" dirty="0">
              <a:latin typeface="+mn-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381000" y="457200"/>
            <a:ext cx="8153400" cy="830997"/>
          </a:xfrm>
          <a:prstGeom prst="rect">
            <a:avLst/>
          </a:prstGeom>
          <a:noFill/>
          <a:ln w="9525">
            <a:noFill/>
            <a:miter lim="800000"/>
            <a:headEnd/>
            <a:tailEnd/>
          </a:ln>
        </p:spPr>
        <p:txBody>
          <a:bodyPr>
            <a:spAutoFit/>
          </a:bodyPr>
          <a:lstStyle/>
          <a:p>
            <a:r>
              <a:rPr lang="en-US" sz="4800" b="1" dirty="0" smtClean="0">
                <a:solidFill>
                  <a:schemeClr val="tx2">
                    <a:lumMod val="75000"/>
                  </a:schemeClr>
                </a:solidFill>
                <a:cs typeface="Arial" pitchFamily="34" charset="0"/>
              </a:rPr>
              <a:t>Step One: </a:t>
            </a:r>
            <a:r>
              <a:rPr lang="en-US" sz="3600" b="1" dirty="0" smtClean="0">
                <a:solidFill>
                  <a:schemeClr val="tx2">
                    <a:lumMod val="75000"/>
                  </a:schemeClr>
                </a:solidFill>
                <a:cs typeface="Arial" pitchFamily="34" charset="0"/>
              </a:rPr>
              <a:t>Find and Review Guidelines </a:t>
            </a:r>
            <a:endParaRPr lang="en-US" sz="3600" b="1" dirty="0">
              <a:solidFill>
                <a:schemeClr val="tx2">
                  <a:lumMod val="75000"/>
                </a:schemeClr>
              </a:solidFill>
              <a:cs typeface="Arial" pitchFamily="34" charset="0"/>
            </a:endParaRPr>
          </a:p>
        </p:txBody>
      </p:sp>
      <p:sp>
        <p:nvSpPr>
          <p:cNvPr id="6" name="Rectangle 12"/>
          <p:cNvSpPr>
            <a:spLocks noChangeArrowheads="1"/>
          </p:cNvSpPr>
          <p:nvPr/>
        </p:nvSpPr>
        <p:spPr bwMode="auto">
          <a:xfrm>
            <a:off x="685800" y="1066800"/>
            <a:ext cx="7467600" cy="5334000"/>
          </a:xfrm>
          <a:prstGeom prst="rect">
            <a:avLst/>
          </a:prstGeom>
          <a:noFill/>
          <a:ln w="9525">
            <a:noFill/>
            <a:miter lim="800000"/>
            <a:headEnd/>
            <a:tailEnd/>
          </a:ln>
        </p:spPr>
        <p:txBody>
          <a:bodyPr anchor="ctr"/>
          <a:lstStyle/>
          <a:p>
            <a:pPr marL="342900" indent="-342900" eaLnBrk="0" fontAlgn="auto" hangingPunct="0">
              <a:spcBef>
                <a:spcPts val="0"/>
              </a:spcBef>
              <a:spcAft>
                <a:spcPts val="0"/>
              </a:spcAft>
              <a:tabLst>
                <a:tab pos="457200" algn="l"/>
              </a:tabLst>
              <a:defRPr/>
            </a:pPr>
            <a:endParaRPr lang="en-US" sz="2000" dirty="0">
              <a:solidFill>
                <a:schemeClr val="bg1">
                  <a:lumMod val="50000"/>
                </a:schemeClr>
              </a:solidFill>
              <a:ea typeface="Calibri" pitchFamily="34" charset="0"/>
              <a:cs typeface="Arial" pitchFamily="34" charset="0"/>
            </a:endParaRPr>
          </a:p>
        </p:txBody>
      </p:sp>
      <p:sp>
        <p:nvSpPr>
          <p:cNvPr id="12294" name="TextBox 13"/>
          <p:cNvSpPr txBox="1">
            <a:spLocks noChangeArrowheads="1"/>
          </p:cNvSpPr>
          <p:nvPr/>
        </p:nvSpPr>
        <p:spPr bwMode="auto">
          <a:xfrm>
            <a:off x="5867400" y="4511675"/>
            <a:ext cx="2743200" cy="446276"/>
          </a:xfrm>
          <a:prstGeom prst="rect">
            <a:avLst/>
          </a:prstGeom>
          <a:noFill/>
          <a:ln w="9525">
            <a:noFill/>
            <a:miter lim="800000"/>
            <a:headEnd/>
            <a:tailEnd/>
          </a:ln>
        </p:spPr>
        <p:txBody>
          <a:bodyPr>
            <a:spAutoFit/>
          </a:bodyPr>
          <a:lstStyle/>
          <a:p>
            <a:pPr algn="ctr"/>
            <a:r>
              <a:rPr lang="en-US" sz="2300" b="1" dirty="0" smtClean="0">
                <a:solidFill>
                  <a:schemeClr val="bg1"/>
                </a:solidFill>
                <a:cs typeface="Arial" pitchFamily="34" charset="0"/>
              </a:rPr>
              <a:t>Application Process</a:t>
            </a:r>
            <a:endParaRPr lang="en-US" sz="2300" b="1" dirty="0">
              <a:solidFill>
                <a:schemeClr val="bg1"/>
              </a:solidFill>
              <a:cs typeface="Arial" pitchFamily="34" charset="0"/>
            </a:endParaRPr>
          </a:p>
        </p:txBody>
      </p:sp>
      <p:sp>
        <p:nvSpPr>
          <p:cNvPr id="8" name="Line 6"/>
          <p:cNvSpPr>
            <a:spLocks noChangeShapeType="1"/>
          </p:cNvSpPr>
          <p:nvPr/>
        </p:nvSpPr>
        <p:spPr bwMode="auto">
          <a:xfrm>
            <a:off x="457200" y="457200"/>
            <a:ext cx="5105400" cy="0"/>
          </a:xfrm>
          <a:prstGeom prst="line">
            <a:avLst/>
          </a:prstGeom>
          <a:noFill/>
          <a:ln w="9525">
            <a:solidFill>
              <a:schemeClr val="accent3">
                <a:lumMod val="50000"/>
              </a:schemeClr>
            </a:solidFill>
            <a:round/>
            <a:headEnd/>
            <a:tailEnd/>
          </a:ln>
        </p:spPr>
        <p:txBody>
          <a:bodyPr/>
          <a:lstStyle/>
          <a:p>
            <a:pPr fontAlgn="auto">
              <a:spcBef>
                <a:spcPts val="0"/>
              </a:spcBef>
              <a:spcAft>
                <a:spcPts val="0"/>
              </a:spcAft>
              <a:defRPr/>
            </a:pPr>
            <a:endParaRPr lang="en-US" dirty="0">
              <a:latin typeface="+mn-lt"/>
            </a:endParaRPr>
          </a:p>
        </p:txBody>
      </p:sp>
      <p:sp>
        <p:nvSpPr>
          <p:cNvPr id="10" name="Content Placeholder 9"/>
          <p:cNvSpPr>
            <a:spLocks noGrp="1"/>
          </p:cNvSpPr>
          <p:nvPr>
            <p:ph idx="1"/>
          </p:nvPr>
        </p:nvSpPr>
        <p:spPr/>
        <p:txBody>
          <a:bodyPr/>
          <a:lstStyle/>
          <a:p>
            <a:pPr>
              <a:buNone/>
            </a:pPr>
            <a:r>
              <a:rPr lang="en-US" sz="3600" dirty="0" smtClean="0">
                <a:solidFill>
                  <a:schemeClr val="bg1">
                    <a:lumMod val="50000"/>
                  </a:schemeClr>
                </a:solidFill>
                <a:latin typeface="Century Gothic" pitchFamily="34" charset="0"/>
              </a:rPr>
              <a:t>Visit the NEA website at </a:t>
            </a:r>
            <a:r>
              <a:rPr lang="en-US" sz="3600" u="sng" dirty="0" smtClean="0">
                <a:solidFill>
                  <a:schemeClr val="tx2">
                    <a:lumMod val="75000"/>
                  </a:schemeClr>
                </a:solidFill>
                <a:latin typeface="Century Gothic" pitchFamily="34" charset="0"/>
              </a:rPr>
              <a:t>www.arts.gov</a:t>
            </a:r>
            <a:r>
              <a:rPr lang="en-US" sz="3600" dirty="0" smtClean="0">
                <a:solidFill>
                  <a:schemeClr val="bg1">
                    <a:lumMod val="50000"/>
                  </a:schemeClr>
                </a:solidFill>
                <a:latin typeface="Century Gothic" pitchFamily="34" charset="0"/>
              </a:rPr>
              <a:t>.</a:t>
            </a:r>
          </a:p>
          <a:p>
            <a:pPr>
              <a:buNone/>
            </a:pPr>
            <a:endParaRPr lang="en-US" dirty="0"/>
          </a:p>
        </p:txBody>
      </p:sp>
      <p:sp>
        <p:nvSpPr>
          <p:cNvPr id="9" name="Rectangle 12"/>
          <p:cNvSpPr>
            <a:spLocks noChangeArrowheads="1"/>
          </p:cNvSpPr>
          <p:nvPr/>
        </p:nvSpPr>
        <p:spPr bwMode="auto">
          <a:xfrm>
            <a:off x="5486400" y="3505200"/>
            <a:ext cx="2743200" cy="2743200"/>
          </a:xfrm>
          <a:prstGeom prst="rect">
            <a:avLst/>
          </a:prstGeom>
          <a:solidFill>
            <a:schemeClr val="tx2">
              <a:lumMod val="75000"/>
            </a:schemeClr>
          </a:solidFill>
          <a:ln w="50800" algn="ctr">
            <a:solidFill>
              <a:schemeClr val="tx1">
                <a:lumMod val="50000"/>
                <a:lumOff val="50000"/>
              </a:schemeClr>
            </a:solidFill>
            <a:miter lim="800000"/>
            <a:headEnd/>
            <a:tailEnd/>
          </a:ln>
        </p:spPr>
        <p:txBody>
          <a:bodyPr wrap="none" anchor="ctr"/>
          <a:lstStyle/>
          <a:p>
            <a:pPr algn="ctr"/>
            <a:endParaRPr lang="en-US" u="sng" dirty="0">
              <a:solidFill>
                <a:schemeClr val="bg1"/>
              </a:solidFill>
              <a:latin typeface="Univers LT Std 45 Light" charset="0"/>
            </a:endParaRPr>
          </a:p>
        </p:txBody>
      </p:sp>
      <p:sp>
        <p:nvSpPr>
          <p:cNvPr id="11" name="TextBox 13"/>
          <p:cNvSpPr txBox="1">
            <a:spLocks noChangeArrowheads="1"/>
          </p:cNvSpPr>
          <p:nvPr/>
        </p:nvSpPr>
        <p:spPr bwMode="auto">
          <a:xfrm>
            <a:off x="5486400" y="4495800"/>
            <a:ext cx="2743200" cy="800219"/>
          </a:xfrm>
          <a:prstGeom prst="rect">
            <a:avLst/>
          </a:prstGeom>
          <a:noFill/>
          <a:ln w="9525">
            <a:noFill/>
            <a:miter lim="800000"/>
            <a:headEnd/>
            <a:tailEnd/>
          </a:ln>
        </p:spPr>
        <p:txBody>
          <a:bodyPr>
            <a:spAutoFit/>
          </a:bodyPr>
          <a:lstStyle/>
          <a:p>
            <a:pPr algn="ctr"/>
            <a:r>
              <a:rPr lang="en-US" sz="2300" b="1" dirty="0" smtClean="0">
                <a:solidFill>
                  <a:schemeClr val="bg1"/>
                </a:solidFill>
                <a:cs typeface="Arial" pitchFamily="34" charset="0"/>
              </a:rPr>
              <a:t>APPLICATION PROCESS</a:t>
            </a:r>
            <a:endParaRPr lang="en-US" sz="2300" b="1" dirty="0">
              <a:solidFill>
                <a:schemeClr val="bg1"/>
              </a:solidFill>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en-US" b="1" dirty="0" smtClean="0">
                <a:solidFill>
                  <a:srgbClr val="0070C0"/>
                </a:solidFill>
              </a:rPr>
              <a:t>Applying to Art Works</a:t>
            </a:r>
            <a:endParaRPr lang="en-US" dirty="0" smtClean="0"/>
          </a:p>
        </p:txBody>
      </p:sp>
      <p:sp>
        <p:nvSpPr>
          <p:cNvPr id="21507" name="Content Placeholder 4"/>
          <p:cNvSpPr>
            <a:spLocks noGrp="1"/>
          </p:cNvSpPr>
          <p:nvPr>
            <p:ph idx="1"/>
          </p:nvPr>
        </p:nvSpPr>
        <p:spPr/>
        <p:txBody>
          <a:bodyPr/>
          <a:lstStyle/>
          <a:p>
            <a:pPr>
              <a:buFont typeface="Arial" pitchFamily="34" charset="0"/>
              <a:buNone/>
            </a:pPr>
            <a:endParaRPr lang="en-US" b="1" dirty="0" smtClean="0"/>
          </a:p>
          <a:p>
            <a:pPr>
              <a:buFont typeface="Arial" pitchFamily="34" charset="0"/>
              <a:buNone/>
            </a:pPr>
            <a:endParaRPr lang="en-US" sz="2800" b="1" dirty="0" smtClean="0"/>
          </a:p>
          <a:p>
            <a:pPr>
              <a:buFont typeface="Arial" pitchFamily="34" charset="0"/>
              <a:buNone/>
            </a:pPr>
            <a:r>
              <a:rPr lang="en-US" sz="2800" b="1" dirty="0" smtClean="0"/>
              <a:t>Find our guidelines</a:t>
            </a:r>
          </a:p>
          <a:p>
            <a:pPr>
              <a:buFont typeface="Arial" pitchFamily="34" charset="0"/>
              <a:buNone/>
            </a:pPr>
            <a:r>
              <a:rPr lang="en-US" sz="2800" b="1" dirty="0" smtClean="0"/>
              <a:t>online at:  </a:t>
            </a:r>
          </a:p>
          <a:p>
            <a:pPr>
              <a:buFont typeface="Arial" pitchFamily="34" charset="0"/>
              <a:buNone/>
            </a:pPr>
            <a:r>
              <a:rPr lang="en-US" sz="2800" b="1" u="sng" dirty="0" smtClean="0">
                <a:solidFill>
                  <a:srgbClr val="0070C0"/>
                </a:solidFill>
              </a:rPr>
              <a:t>arts.gov</a:t>
            </a:r>
            <a:r>
              <a:rPr lang="en-US" sz="2800" b="1" dirty="0" smtClean="0"/>
              <a:t> in the </a:t>
            </a:r>
          </a:p>
          <a:p>
            <a:pPr>
              <a:buFont typeface="Arial" pitchFamily="34" charset="0"/>
              <a:buNone/>
            </a:pPr>
            <a:r>
              <a:rPr lang="en-US" sz="2800" b="1" dirty="0" smtClean="0"/>
              <a:t>“Apply for a Grant”</a:t>
            </a:r>
          </a:p>
          <a:p>
            <a:pPr>
              <a:buFont typeface="Arial" pitchFamily="34" charset="0"/>
              <a:buNone/>
            </a:pPr>
            <a:r>
              <a:rPr lang="en-US" sz="2800" b="1" dirty="0" smtClean="0"/>
              <a:t>section</a:t>
            </a:r>
          </a:p>
        </p:txBody>
      </p:sp>
      <p:pic>
        <p:nvPicPr>
          <p:cNvPr id="21508" name="Picture 2"/>
          <p:cNvPicPr>
            <a:picLocks noChangeAspect="1" noChangeArrowheads="1"/>
          </p:cNvPicPr>
          <p:nvPr/>
        </p:nvPicPr>
        <p:blipFill>
          <a:blip r:embed="rId3" cstate="print"/>
          <a:stretch>
            <a:fillRect/>
          </a:stretch>
        </p:blipFill>
        <p:spPr bwMode="auto">
          <a:xfrm>
            <a:off x="0" y="381000"/>
            <a:ext cx="9144000" cy="6172200"/>
          </a:xfrm>
          <a:prstGeom prst="rect">
            <a:avLst/>
          </a:prstGeom>
          <a:noFill/>
          <a:ln w="9525">
            <a:noFill/>
            <a:miter lim="800000"/>
            <a:headEnd/>
            <a:tailEnd/>
          </a:ln>
        </p:spPr>
      </p:pic>
      <p:sp>
        <p:nvSpPr>
          <p:cNvPr id="6" name="Down Arrow 5"/>
          <p:cNvSpPr/>
          <p:nvPr/>
        </p:nvSpPr>
        <p:spPr>
          <a:xfrm rot="2601863">
            <a:off x="3329057" y="2222865"/>
            <a:ext cx="431800" cy="990328"/>
          </a:xfrm>
          <a:prstGeom prst="downArrow">
            <a:avLst>
              <a:gd name="adj1" fmla="val 50000"/>
              <a:gd name="adj2" fmla="val 60966"/>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4"/>
          <p:cNvSpPr>
            <a:spLocks noGrp="1"/>
          </p:cNvSpPr>
          <p:nvPr>
            <p:ph idx="4294967295"/>
          </p:nvPr>
        </p:nvSpPr>
        <p:spPr>
          <a:xfrm>
            <a:off x="0" y="1600200"/>
            <a:ext cx="8229600" cy="4525963"/>
          </a:xfrm>
        </p:spPr>
        <p:txBody>
          <a:bodyPr/>
          <a:lstStyle/>
          <a:p>
            <a:pPr>
              <a:buFont typeface="Arial" pitchFamily="34" charset="0"/>
              <a:buNone/>
            </a:pPr>
            <a:endParaRPr lang="en-US" b="1" dirty="0" smtClean="0"/>
          </a:p>
          <a:p>
            <a:pPr>
              <a:buFont typeface="Arial" pitchFamily="34" charset="0"/>
              <a:buNone/>
            </a:pPr>
            <a:endParaRPr lang="en-US" sz="3600" b="1" dirty="0" smtClean="0"/>
          </a:p>
          <a:p>
            <a:pPr>
              <a:buFont typeface="Arial" pitchFamily="34" charset="0"/>
              <a:buNone/>
            </a:pPr>
            <a:r>
              <a:rPr lang="en-US" sz="3600" b="1" dirty="0" smtClean="0"/>
              <a:t>Select a </a:t>
            </a:r>
          </a:p>
          <a:p>
            <a:pPr>
              <a:buFont typeface="Arial" pitchFamily="34" charset="0"/>
              <a:buNone/>
            </a:pPr>
            <a:r>
              <a:rPr lang="en-US" sz="3600" b="1" dirty="0" smtClean="0"/>
              <a:t>Discipline</a:t>
            </a:r>
          </a:p>
        </p:txBody>
      </p:sp>
      <p:pic>
        <p:nvPicPr>
          <p:cNvPr id="22532" name="Picture 2"/>
          <p:cNvPicPr>
            <a:picLocks noChangeAspect="1" noChangeArrowheads="1"/>
          </p:cNvPicPr>
          <p:nvPr/>
        </p:nvPicPr>
        <p:blipFill>
          <a:blip r:embed="rId3" cstate="print"/>
          <a:stretch>
            <a:fillRect/>
          </a:stretch>
        </p:blipFill>
        <p:spPr bwMode="auto">
          <a:xfrm>
            <a:off x="0" y="533400"/>
            <a:ext cx="9144000" cy="5638800"/>
          </a:xfrm>
          <a:prstGeom prst="rect">
            <a:avLst/>
          </a:prstGeom>
          <a:noFill/>
          <a:ln w="9525">
            <a:noFill/>
            <a:miter lim="800000"/>
            <a:headEnd/>
            <a:tailEnd/>
          </a:ln>
        </p:spPr>
      </p:pic>
      <p:sp>
        <p:nvSpPr>
          <p:cNvPr id="7" name="Down Arrow 6"/>
          <p:cNvSpPr/>
          <p:nvPr/>
        </p:nvSpPr>
        <p:spPr>
          <a:xfrm rot="2601863">
            <a:off x="1832298" y="3261301"/>
            <a:ext cx="431800" cy="1069672"/>
          </a:xfrm>
          <a:prstGeom prst="downArrow">
            <a:avLst>
              <a:gd name="adj1" fmla="val 50000"/>
              <a:gd name="adj2" fmla="val 60966"/>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individuals.png"/>
          <p:cNvPicPr>
            <a:picLocks noChangeAspect="1"/>
          </p:cNvPicPr>
          <p:nvPr/>
        </p:nvPicPr>
        <p:blipFill>
          <a:blip r:embed="rId3" cstate="print"/>
          <a:stretch>
            <a:fillRect/>
          </a:stretch>
        </p:blipFill>
        <p:spPr>
          <a:xfrm>
            <a:off x="0" y="0"/>
            <a:ext cx="8741537" cy="6705600"/>
          </a:xfrm>
          <a:prstGeom prst="rect">
            <a:avLst/>
          </a:prstGeom>
        </p:spPr>
      </p:pic>
      <p:sp>
        <p:nvSpPr>
          <p:cNvPr id="6" name="Title 5"/>
          <p:cNvSpPr>
            <a:spLocks noGrp="1"/>
          </p:cNvSpPr>
          <p:nvPr>
            <p:ph type="title"/>
          </p:nvPr>
        </p:nvSpPr>
        <p:spPr/>
        <p:txBody>
          <a:bodyPr/>
          <a:lstStyle/>
          <a:p>
            <a:endParaRPr lang="en-US" dirty="0"/>
          </a:p>
        </p:txBody>
      </p:sp>
      <p:sp>
        <p:nvSpPr>
          <p:cNvPr id="8" name="Down Arrow 7"/>
          <p:cNvSpPr/>
          <p:nvPr/>
        </p:nvSpPr>
        <p:spPr>
          <a:xfrm rot="2601863">
            <a:off x="2406113" y="1531533"/>
            <a:ext cx="431800" cy="965443"/>
          </a:xfrm>
          <a:prstGeom prst="downArrow">
            <a:avLst>
              <a:gd name="adj1" fmla="val 50000"/>
              <a:gd name="adj2" fmla="val 60966"/>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381000" y="457200"/>
            <a:ext cx="8153400" cy="830997"/>
          </a:xfrm>
          <a:prstGeom prst="rect">
            <a:avLst/>
          </a:prstGeom>
          <a:noFill/>
          <a:ln w="9525">
            <a:noFill/>
            <a:miter lim="800000"/>
            <a:headEnd/>
            <a:tailEnd/>
          </a:ln>
        </p:spPr>
        <p:txBody>
          <a:bodyPr>
            <a:spAutoFit/>
          </a:bodyPr>
          <a:lstStyle/>
          <a:p>
            <a:r>
              <a:rPr lang="en-US" sz="4800" b="1" dirty="0" smtClean="0">
                <a:solidFill>
                  <a:schemeClr val="tx2">
                    <a:lumMod val="75000"/>
                  </a:schemeClr>
                </a:solidFill>
                <a:cs typeface="Arial" pitchFamily="34" charset="0"/>
              </a:rPr>
              <a:t>Step Two: </a:t>
            </a:r>
            <a:r>
              <a:rPr lang="en-US" sz="3600" b="1" dirty="0" smtClean="0">
                <a:solidFill>
                  <a:schemeClr val="tx2">
                    <a:lumMod val="75000"/>
                  </a:schemeClr>
                </a:solidFill>
                <a:cs typeface="Arial" pitchFamily="34" charset="0"/>
              </a:rPr>
              <a:t>Register and Download</a:t>
            </a:r>
            <a:endParaRPr lang="en-US" sz="4800" b="1" dirty="0">
              <a:solidFill>
                <a:schemeClr val="tx2">
                  <a:lumMod val="75000"/>
                </a:schemeClr>
              </a:solidFill>
              <a:cs typeface="Arial" pitchFamily="34" charset="0"/>
            </a:endParaRPr>
          </a:p>
        </p:txBody>
      </p:sp>
      <p:sp>
        <p:nvSpPr>
          <p:cNvPr id="6" name="Rectangle 12"/>
          <p:cNvSpPr>
            <a:spLocks noChangeArrowheads="1"/>
          </p:cNvSpPr>
          <p:nvPr/>
        </p:nvSpPr>
        <p:spPr bwMode="auto">
          <a:xfrm>
            <a:off x="685800" y="1066800"/>
            <a:ext cx="7467600" cy="5334000"/>
          </a:xfrm>
          <a:prstGeom prst="rect">
            <a:avLst/>
          </a:prstGeom>
          <a:noFill/>
          <a:ln w="9525">
            <a:noFill/>
            <a:miter lim="800000"/>
            <a:headEnd/>
            <a:tailEnd/>
          </a:ln>
        </p:spPr>
        <p:txBody>
          <a:bodyPr anchor="ctr"/>
          <a:lstStyle/>
          <a:p>
            <a:pPr marL="342900" indent="-342900" eaLnBrk="0" fontAlgn="auto" hangingPunct="0">
              <a:spcBef>
                <a:spcPts val="0"/>
              </a:spcBef>
              <a:spcAft>
                <a:spcPts val="0"/>
              </a:spcAft>
              <a:tabLst>
                <a:tab pos="457200" algn="l"/>
              </a:tabLst>
              <a:defRPr/>
            </a:pPr>
            <a:endParaRPr lang="en-US" sz="2000" dirty="0">
              <a:solidFill>
                <a:schemeClr val="bg1">
                  <a:lumMod val="50000"/>
                </a:schemeClr>
              </a:solidFill>
              <a:ea typeface="Calibri" pitchFamily="34" charset="0"/>
              <a:cs typeface="Arial" pitchFamily="34" charset="0"/>
            </a:endParaRPr>
          </a:p>
        </p:txBody>
      </p:sp>
      <p:sp>
        <p:nvSpPr>
          <p:cNvPr id="12294" name="TextBox 13"/>
          <p:cNvSpPr txBox="1">
            <a:spLocks noChangeArrowheads="1"/>
          </p:cNvSpPr>
          <p:nvPr/>
        </p:nvSpPr>
        <p:spPr bwMode="auto">
          <a:xfrm>
            <a:off x="5867400" y="4511675"/>
            <a:ext cx="2743200" cy="446276"/>
          </a:xfrm>
          <a:prstGeom prst="rect">
            <a:avLst/>
          </a:prstGeom>
          <a:noFill/>
          <a:ln w="9525">
            <a:noFill/>
            <a:miter lim="800000"/>
            <a:headEnd/>
            <a:tailEnd/>
          </a:ln>
        </p:spPr>
        <p:txBody>
          <a:bodyPr>
            <a:spAutoFit/>
          </a:bodyPr>
          <a:lstStyle/>
          <a:p>
            <a:pPr algn="ctr"/>
            <a:r>
              <a:rPr lang="en-US" sz="2300" b="1" dirty="0" smtClean="0">
                <a:solidFill>
                  <a:schemeClr val="bg1"/>
                </a:solidFill>
                <a:cs typeface="Arial" pitchFamily="34" charset="0"/>
              </a:rPr>
              <a:t>Application Process</a:t>
            </a:r>
            <a:endParaRPr lang="en-US" sz="2300" b="1" dirty="0">
              <a:solidFill>
                <a:schemeClr val="bg1"/>
              </a:solidFill>
              <a:cs typeface="Arial" pitchFamily="34" charset="0"/>
            </a:endParaRPr>
          </a:p>
        </p:txBody>
      </p:sp>
      <p:sp>
        <p:nvSpPr>
          <p:cNvPr id="8" name="Line 6"/>
          <p:cNvSpPr>
            <a:spLocks noChangeShapeType="1"/>
          </p:cNvSpPr>
          <p:nvPr/>
        </p:nvSpPr>
        <p:spPr bwMode="auto">
          <a:xfrm>
            <a:off x="457200" y="457200"/>
            <a:ext cx="5105400" cy="0"/>
          </a:xfrm>
          <a:prstGeom prst="line">
            <a:avLst/>
          </a:prstGeom>
          <a:noFill/>
          <a:ln w="9525">
            <a:solidFill>
              <a:schemeClr val="accent3">
                <a:lumMod val="50000"/>
              </a:schemeClr>
            </a:solidFill>
            <a:round/>
            <a:headEnd/>
            <a:tailEnd/>
          </a:ln>
        </p:spPr>
        <p:txBody>
          <a:bodyPr/>
          <a:lstStyle/>
          <a:p>
            <a:pPr fontAlgn="auto">
              <a:spcBef>
                <a:spcPts val="0"/>
              </a:spcBef>
              <a:spcAft>
                <a:spcPts val="0"/>
              </a:spcAft>
              <a:defRPr/>
            </a:pPr>
            <a:endParaRPr lang="en-US" dirty="0">
              <a:latin typeface="+mn-lt"/>
            </a:endParaRPr>
          </a:p>
        </p:txBody>
      </p:sp>
      <p:sp>
        <p:nvSpPr>
          <p:cNvPr id="10" name="Content Placeholder 9"/>
          <p:cNvSpPr>
            <a:spLocks noGrp="1"/>
          </p:cNvSpPr>
          <p:nvPr>
            <p:ph idx="1"/>
          </p:nvPr>
        </p:nvSpPr>
        <p:spPr/>
        <p:txBody>
          <a:bodyPr/>
          <a:lstStyle/>
          <a:p>
            <a:r>
              <a:rPr lang="en-US" dirty="0" smtClean="0">
                <a:solidFill>
                  <a:schemeClr val="bg1">
                    <a:lumMod val="50000"/>
                  </a:schemeClr>
                </a:solidFill>
                <a:latin typeface="Century Gothic" pitchFamily="34" charset="0"/>
              </a:rPr>
              <a:t>Register with </a:t>
            </a:r>
            <a:r>
              <a:rPr lang="en-US" u="sng" dirty="0" smtClean="0">
                <a:solidFill>
                  <a:schemeClr val="bg1">
                    <a:lumMod val="50000"/>
                  </a:schemeClr>
                </a:solidFill>
                <a:latin typeface="Century Gothic" pitchFamily="34" charset="0"/>
              </a:rPr>
              <a:t>www.Grants.gov</a:t>
            </a:r>
            <a:r>
              <a:rPr lang="en-US" dirty="0" smtClean="0">
                <a:solidFill>
                  <a:schemeClr val="bg1">
                    <a:lumMod val="50000"/>
                  </a:schemeClr>
                </a:solidFill>
                <a:latin typeface="Century Gothic" pitchFamily="34" charset="0"/>
              </a:rPr>
              <a:t>.</a:t>
            </a:r>
          </a:p>
          <a:p>
            <a:r>
              <a:rPr lang="en-US" dirty="0" smtClean="0">
                <a:solidFill>
                  <a:schemeClr val="bg1">
                    <a:lumMod val="50000"/>
                  </a:schemeClr>
                </a:solidFill>
                <a:latin typeface="Century Gothic" pitchFamily="34" charset="0"/>
              </a:rPr>
              <a:t>Download the application package.</a:t>
            </a:r>
          </a:p>
          <a:p>
            <a:pPr>
              <a:buNone/>
            </a:pPr>
            <a:endParaRPr lang="en-US" dirty="0"/>
          </a:p>
        </p:txBody>
      </p:sp>
      <p:sp>
        <p:nvSpPr>
          <p:cNvPr id="9" name="Rectangle 12"/>
          <p:cNvSpPr>
            <a:spLocks noChangeArrowheads="1"/>
          </p:cNvSpPr>
          <p:nvPr/>
        </p:nvSpPr>
        <p:spPr bwMode="auto">
          <a:xfrm>
            <a:off x="5791200" y="3352800"/>
            <a:ext cx="2743200" cy="2743200"/>
          </a:xfrm>
          <a:prstGeom prst="rect">
            <a:avLst/>
          </a:prstGeom>
          <a:solidFill>
            <a:schemeClr val="tx2">
              <a:lumMod val="75000"/>
            </a:schemeClr>
          </a:solidFill>
          <a:ln w="50800" algn="ctr">
            <a:solidFill>
              <a:schemeClr val="tx1">
                <a:lumMod val="50000"/>
                <a:lumOff val="50000"/>
              </a:schemeClr>
            </a:solidFill>
            <a:miter lim="800000"/>
            <a:headEnd/>
            <a:tailEnd/>
          </a:ln>
        </p:spPr>
        <p:txBody>
          <a:bodyPr wrap="none" anchor="ctr"/>
          <a:lstStyle/>
          <a:p>
            <a:pPr algn="ctr"/>
            <a:endParaRPr lang="en-US" u="sng" dirty="0">
              <a:solidFill>
                <a:schemeClr val="bg1"/>
              </a:solidFill>
              <a:latin typeface="Univers LT Std 45 Light" charset="0"/>
            </a:endParaRPr>
          </a:p>
        </p:txBody>
      </p:sp>
      <p:sp>
        <p:nvSpPr>
          <p:cNvPr id="11" name="TextBox 13"/>
          <p:cNvSpPr txBox="1">
            <a:spLocks noChangeArrowheads="1"/>
          </p:cNvSpPr>
          <p:nvPr/>
        </p:nvSpPr>
        <p:spPr bwMode="auto">
          <a:xfrm>
            <a:off x="5791200" y="4191000"/>
            <a:ext cx="2743200" cy="800219"/>
          </a:xfrm>
          <a:prstGeom prst="rect">
            <a:avLst/>
          </a:prstGeom>
          <a:noFill/>
          <a:ln w="9525">
            <a:noFill/>
            <a:miter lim="800000"/>
            <a:headEnd/>
            <a:tailEnd/>
          </a:ln>
        </p:spPr>
        <p:txBody>
          <a:bodyPr>
            <a:spAutoFit/>
          </a:bodyPr>
          <a:lstStyle/>
          <a:p>
            <a:pPr algn="ctr"/>
            <a:r>
              <a:rPr lang="en-US" sz="2300" b="1" dirty="0" smtClean="0">
                <a:solidFill>
                  <a:schemeClr val="bg1"/>
                </a:solidFill>
                <a:cs typeface="Arial" pitchFamily="34" charset="0"/>
              </a:rPr>
              <a:t>APPLICATION PROCESS</a:t>
            </a:r>
            <a:endParaRPr lang="en-US" sz="2300" b="1" dirty="0">
              <a:solidFill>
                <a:schemeClr val="bg1"/>
              </a:solidFill>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43000"/>
          </a:xfrm>
        </p:spPr>
        <p:txBody>
          <a:bodyPr/>
          <a:lstStyle/>
          <a:p>
            <a:pPr algn="l"/>
            <a:r>
              <a:rPr lang="en-US" dirty="0" smtClean="0">
                <a:solidFill>
                  <a:schemeClr val="bg2">
                    <a:lumMod val="25000"/>
                  </a:schemeClr>
                </a:solidFill>
              </a:rPr>
              <a:t>Register with Grants.gov</a:t>
            </a:r>
            <a:endParaRPr lang="en-US" dirty="0">
              <a:solidFill>
                <a:schemeClr val="bg2">
                  <a:lumMod val="25000"/>
                </a:schemeClr>
              </a:solidFill>
            </a:endParaRPr>
          </a:p>
        </p:txBody>
      </p:sp>
      <p:sp>
        <p:nvSpPr>
          <p:cNvPr id="4" name="Line 6"/>
          <p:cNvSpPr>
            <a:spLocks noChangeShapeType="1"/>
          </p:cNvSpPr>
          <p:nvPr/>
        </p:nvSpPr>
        <p:spPr bwMode="auto">
          <a:xfrm>
            <a:off x="457200" y="457200"/>
            <a:ext cx="5105400" cy="0"/>
          </a:xfrm>
          <a:prstGeom prst="line">
            <a:avLst/>
          </a:prstGeom>
          <a:noFill/>
          <a:ln w="9525">
            <a:solidFill>
              <a:schemeClr val="accent3">
                <a:lumMod val="50000"/>
              </a:schemeClr>
            </a:solidFill>
            <a:round/>
            <a:headEnd/>
            <a:tailEnd/>
          </a:ln>
        </p:spPr>
        <p:txBody>
          <a:bodyPr/>
          <a:lstStyle/>
          <a:p>
            <a:pPr fontAlgn="auto">
              <a:spcBef>
                <a:spcPts val="0"/>
              </a:spcBef>
              <a:spcAft>
                <a:spcPts val="0"/>
              </a:spcAft>
              <a:defRPr/>
            </a:pPr>
            <a:endParaRPr lang="en-US" dirty="0">
              <a:latin typeface="+mn-lt"/>
            </a:endParaRPr>
          </a:p>
        </p:txBody>
      </p:sp>
      <p:pic>
        <p:nvPicPr>
          <p:cNvPr id="1027" name="Picture 3"/>
          <p:cNvPicPr>
            <a:picLocks noGrp="1" noChangeAspect="1" noChangeArrowheads="1"/>
          </p:cNvPicPr>
          <p:nvPr>
            <p:ph idx="1"/>
          </p:nvPr>
        </p:nvPicPr>
        <p:blipFill>
          <a:blip r:embed="rId3" cstate="print"/>
          <a:stretch>
            <a:fillRect/>
          </a:stretch>
        </p:blipFill>
        <p:spPr bwMode="auto">
          <a:xfrm>
            <a:off x="0" y="1600200"/>
            <a:ext cx="9143999" cy="5434546"/>
          </a:xfrm>
          <a:prstGeom prst="rect">
            <a:avLst/>
          </a:prstGeom>
          <a:noFill/>
          <a:ln w="9525">
            <a:noFill/>
            <a:miter lim="800000"/>
            <a:headEnd/>
            <a:tailEnd/>
          </a:ln>
        </p:spPr>
      </p:pic>
      <p:sp>
        <p:nvSpPr>
          <p:cNvPr id="7" name="Down Arrow 6"/>
          <p:cNvSpPr/>
          <p:nvPr/>
        </p:nvSpPr>
        <p:spPr>
          <a:xfrm rot="2601863">
            <a:off x="4749340" y="3518480"/>
            <a:ext cx="362447" cy="882608"/>
          </a:xfrm>
          <a:prstGeom prst="downArrow">
            <a:avLst>
              <a:gd name="adj1" fmla="val 50000"/>
              <a:gd name="adj2" fmla="val 60966"/>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screen shot grants.gov.png"/>
          <p:cNvPicPr>
            <a:picLocks noGrp="1" noChangeAspect="1"/>
          </p:cNvPicPr>
          <p:nvPr>
            <p:ph idx="1"/>
          </p:nvPr>
        </p:nvPicPr>
        <p:blipFill>
          <a:blip r:embed="rId3" cstate="print"/>
          <a:stretch>
            <a:fillRect/>
          </a:stretch>
        </p:blipFill>
        <p:spPr>
          <a:xfrm>
            <a:off x="-1981200" y="1142999"/>
            <a:ext cx="12673675" cy="5553177"/>
          </a:xfrm>
        </p:spPr>
      </p:pic>
      <p:sp>
        <p:nvSpPr>
          <p:cNvPr id="2" name="Title 1"/>
          <p:cNvSpPr>
            <a:spLocks noGrp="1"/>
          </p:cNvSpPr>
          <p:nvPr>
            <p:ph type="title"/>
          </p:nvPr>
        </p:nvSpPr>
        <p:spPr>
          <a:xfrm>
            <a:off x="304800" y="304800"/>
            <a:ext cx="7620000" cy="1143000"/>
          </a:xfrm>
        </p:spPr>
        <p:txBody>
          <a:bodyPr>
            <a:normAutofit/>
          </a:bodyPr>
          <a:lstStyle/>
          <a:p>
            <a:pPr algn="l"/>
            <a:r>
              <a:rPr lang="en-US" dirty="0" smtClean="0">
                <a:solidFill>
                  <a:schemeClr val="tx2">
                    <a:lumMod val="75000"/>
                  </a:schemeClr>
                </a:solidFill>
              </a:rPr>
              <a:t>Download Application Package </a:t>
            </a:r>
            <a:endParaRPr lang="en-US" dirty="0">
              <a:solidFill>
                <a:schemeClr val="tx2">
                  <a:lumMod val="75000"/>
                </a:schemeClr>
              </a:solidFill>
            </a:endParaRPr>
          </a:p>
        </p:txBody>
      </p:sp>
      <p:sp>
        <p:nvSpPr>
          <p:cNvPr id="4" name="Line 6"/>
          <p:cNvSpPr>
            <a:spLocks noChangeShapeType="1"/>
          </p:cNvSpPr>
          <p:nvPr/>
        </p:nvSpPr>
        <p:spPr bwMode="auto">
          <a:xfrm>
            <a:off x="457200" y="457200"/>
            <a:ext cx="5105400" cy="0"/>
          </a:xfrm>
          <a:prstGeom prst="line">
            <a:avLst/>
          </a:prstGeom>
          <a:noFill/>
          <a:ln w="9525">
            <a:solidFill>
              <a:schemeClr val="accent3">
                <a:lumMod val="50000"/>
              </a:schemeClr>
            </a:solidFill>
            <a:round/>
            <a:headEnd/>
            <a:tailEnd/>
          </a:ln>
        </p:spPr>
        <p:txBody>
          <a:bodyPr/>
          <a:lstStyle/>
          <a:p>
            <a:pPr fontAlgn="auto">
              <a:spcBef>
                <a:spcPts val="0"/>
              </a:spcBef>
              <a:spcAft>
                <a:spcPts val="0"/>
              </a:spcAft>
              <a:defRPr/>
            </a:pPr>
            <a:endParaRPr lang="en-US" dirty="0">
              <a:latin typeface="+mn-lt"/>
            </a:endParaRPr>
          </a:p>
        </p:txBody>
      </p:sp>
      <p:sp>
        <p:nvSpPr>
          <p:cNvPr id="7" name="Down Arrow 6"/>
          <p:cNvSpPr/>
          <p:nvPr/>
        </p:nvSpPr>
        <p:spPr>
          <a:xfrm rot="2601863">
            <a:off x="7883093" y="4561254"/>
            <a:ext cx="431800" cy="938006"/>
          </a:xfrm>
          <a:prstGeom prst="downArrow">
            <a:avLst>
              <a:gd name="adj1" fmla="val 50000"/>
              <a:gd name="adj2" fmla="val 60966"/>
            </a:avLst>
          </a:prstGeom>
          <a:solidFill>
            <a:schemeClr val="accent3">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2">
                    <a:lumMod val="75000"/>
                  </a:schemeClr>
                </a:solidFill>
              </a:rPr>
              <a:t>Download Application Package </a:t>
            </a:r>
            <a:endParaRPr lang="en-US" dirty="0">
              <a:solidFill>
                <a:schemeClr val="tx2">
                  <a:lumMod val="75000"/>
                </a:schemeClr>
              </a:solidFill>
            </a:endParaRPr>
          </a:p>
        </p:txBody>
      </p:sp>
      <p:pic>
        <p:nvPicPr>
          <p:cNvPr id="5" name="Content Placeholder 4" descr="screen shot grant application package.png"/>
          <p:cNvPicPr>
            <a:picLocks noGrp="1" noChangeAspect="1"/>
          </p:cNvPicPr>
          <p:nvPr>
            <p:ph idx="1"/>
          </p:nvPr>
        </p:nvPicPr>
        <p:blipFill>
          <a:blip r:embed="rId3" cstate="print"/>
          <a:stretch>
            <a:fillRect/>
          </a:stretch>
        </p:blipFill>
        <p:spPr>
          <a:xfrm>
            <a:off x="-5173" y="1600200"/>
            <a:ext cx="9149173" cy="3974127"/>
          </a:xfrm>
        </p:spPr>
      </p:pic>
      <p:sp>
        <p:nvSpPr>
          <p:cNvPr id="4" name="Line 6"/>
          <p:cNvSpPr>
            <a:spLocks noChangeShapeType="1"/>
          </p:cNvSpPr>
          <p:nvPr/>
        </p:nvSpPr>
        <p:spPr bwMode="auto">
          <a:xfrm>
            <a:off x="457200" y="457200"/>
            <a:ext cx="5105400" cy="0"/>
          </a:xfrm>
          <a:prstGeom prst="line">
            <a:avLst/>
          </a:prstGeom>
          <a:noFill/>
          <a:ln w="9525">
            <a:solidFill>
              <a:schemeClr val="accent3">
                <a:lumMod val="50000"/>
              </a:schemeClr>
            </a:solidFill>
            <a:round/>
            <a:headEnd/>
            <a:tailEnd/>
          </a:ln>
        </p:spPr>
        <p:txBody>
          <a:bodyPr/>
          <a:lstStyle/>
          <a:p>
            <a:pPr fontAlgn="auto">
              <a:spcBef>
                <a:spcPts val="0"/>
              </a:spcBef>
              <a:spcAft>
                <a:spcPts val="0"/>
              </a:spcAft>
              <a:defRPr/>
            </a:pPr>
            <a:endParaRPr lang="en-US" dirty="0">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381000" y="457200"/>
            <a:ext cx="8153400" cy="1384995"/>
          </a:xfrm>
          <a:prstGeom prst="rect">
            <a:avLst/>
          </a:prstGeom>
          <a:noFill/>
          <a:ln w="9525">
            <a:noFill/>
            <a:miter lim="800000"/>
            <a:headEnd/>
            <a:tailEnd/>
          </a:ln>
        </p:spPr>
        <p:txBody>
          <a:bodyPr>
            <a:spAutoFit/>
          </a:bodyPr>
          <a:lstStyle/>
          <a:p>
            <a:r>
              <a:rPr lang="en-US" sz="4800" b="1" dirty="0" smtClean="0">
                <a:solidFill>
                  <a:schemeClr val="tx2">
                    <a:lumMod val="75000"/>
                  </a:schemeClr>
                </a:solidFill>
                <a:cs typeface="Arial" pitchFamily="34" charset="0"/>
              </a:rPr>
              <a:t>Step Three: </a:t>
            </a:r>
            <a:r>
              <a:rPr lang="en-US" sz="3600" b="1" dirty="0" smtClean="0">
                <a:solidFill>
                  <a:schemeClr val="tx2">
                    <a:lumMod val="75000"/>
                  </a:schemeClr>
                </a:solidFill>
                <a:cs typeface="Arial" pitchFamily="34" charset="0"/>
              </a:rPr>
              <a:t>Prepare and Submit Your Application</a:t>
            </a:r>
            <a:endParaRPr lang="en-US" sz="4800" b="1" dirty="0">
              <a:solidFill>
                <a:schemeClr val="tx2">
                  <a:lumMod val="75000"/>
                </a:schemeClr>
              </a:solidFill>
              <a:cs typeface="Arial" pitchFamily="34" charset="0"/>
            </a:endParaRPr>
          </a:p>
        </p:txBody>
      </p:sp>
      <p:sp>
        <p:nvSpPr>
          <p:cNvPr id="6" name="Rectangle 12"/>
          <p:cNvSpPr>
            <a:spLocks noChangeArrowheads="1"/>
          </p:cNvSpPr>
          <p:nvPr/>
        </p:nvSpPr>
        <p:spPr bwMode="auto">
          <a:xfrm>
            <a:off x="609600" y="1066800"/>
            <a:ext cx="7467600" cy="5334000"/>
          </a:xfrm>
          <a:prstGeom prst="rect">
            <a:avLst/>
          </a:prstGeom>
          <a:noFill/>
          <a:ln w="9525">
            <a:noFill/>
            <a:miter lim="800000"/>
            <a:headEnd/>
            <a:tailEnd/>
          </a:ln>
        </p:spPr>
        <p:txBody>
          <a:bodyPr anchor="ctr"/>
          <a:lstStyle/>
          <a:p>
            <a:pPr marL="342900" indent="-342900" eaLnBrk="0" fontAlgn="auto" hangingPunct="0">
              <a:spcBef>
                <a:spcPts val="0"/>
              </a:spcBef>
              <a:spcAft>
                <a:spcPts val="0"/>
              </a:spcAft>
              <a:tabLst>
                <a:tab pos="457200" algn="l"/>
              </a:tabLst>
              <a:defRPr/>
            </a:pPr>
            <a:endParaRPr lang="en-US" sz="2000" dirty="0">
              <a:solidFill>
                <a:schemeClr val="bg1">
                  <a:lumMod val="50000"/>
                </a:schemeClr>
              </a:solidFill>
              <a:ea typeface="Calibri" pitchFamily="34" charset="0"/>
              <a:cs typeface="Arial" pitchFamily="34" charset="0"/>
            </a:endParaRPr>
          </a:p>
        </p:txBody>
      </p:sp>
      <p:sp>
        <p:nvSpPr>
          <p:cNvPr id="8" name="Line 6"/>
          <p:cNvSpPr>
            <a:spLocks noChangeShapeType="1"/>
          </p:cNvSpPr>
          <p:nvPr/>
        </p:nvSpPr>
        <p:spPr bwMode="auto">
          <a:xfrm>
            <a:off x="457200" y="457200"/>
            <a:ext cx="5105400" cy="0"/>
          </a:xfrm>
          <a:prstGeom prst="line">
            <a:avLst/>
          </a:prstGeom>
          <a:noFill/>
          <a:ln w="9525">
            <a:solidFill>
              <a:schemeClr val="accent3">
                <a:lumMod val="50000"/>
              </a:schemeClr>
            </a:solidFill>
            <a:round/>
            <a:headEnd/>
            <a:tailEnd/>
          </a:ln>
        </p:spPr>
        <p:txBody>
          <a:bodyPr/>
          <a:lstStyle/>
          <a:p>
            <a:pPr fontAlgn="auto">
              <a:spcBef>
                <a:spcPts val="0"/>
              </a:spcBef>
              <a:spcAft>
                <a:spcPts val="0"/>
              </a:spcAft>
              <a:defRPr/>
            </a:pPr>
            <a:endParaRPr lang="en-US" dirty="0">
              <a:latin typeface="+mn-lt"/>
            </a:endParaRPr>
          </a:p>
        </p:txBody>
      </p:sp>
      <p:pic>
        <p:nvPicPr>
          <p:cNvPr id="9" name="Content Placeholder 8" descr="screen shot how to prepare cwf.png"/>
          <p:cNvPicPr>
            <a:picLocks noGrp="1" noChangeAspect="1"/>
          </p:cNvPicPr>
          <p:nvPr>
            <p:ph idx="1"/>
          </p:nvPr>
        </p:nvPicPr>
        <p:blipFill>
          <a:blip r:embed="rId3" cstate="print"/>
          <a:stretch>
            <a:fillRect/>
          </a:stretch>
        </p:blipFill>
        <p:spPr>
          <a:xfrm>
            <a:off x="1219200" y="1889099"/>
            <a:ext cx="6358189" cy="4968901"/>
          </a:xfr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676400" y="381000"/>
            <a:ext cx="2743200" cy="2743200"/>
          </a:xfrm>
          <a:prstGeom prst="rect">
            <a:avLst/>
          </a:prstGeom>
          <a:solidFill>
            <a:schemeClr val="tx2">
              <a:lumMod val="60000"/>
              <a:lumOff val="40000"/>
            </a:schemeClr>
          </a:solidFill>
          <a:ln w="50800" cap="flat" cmpd="sng" algn="ctr">
            <a:solidFill>
              <a:schemeClr val="tx1">
                <a:lumMod val="50000"/>
                <a:lumOff val="50000"/>
              </a:schemeClr>
            </a:solidFill>
            <a:prstDash val="solid"/>
            <a:miter lim="800000"/>
            <a:headEnd type="none" w="med" len="med"/>
            <a:tailEnd type="none" w="med" len="med"/>
          </a:ln>
          <a:effectLst/>
        </p:spPr>
        <p:txBody>
          <a:bodyPr wrap="none" anchor="ctr"/>
          <a:lstStyle/>
          <a:p>
            <a:pPr algn="ctr">
              <a:defRPr/>
            </a:pPr>
            <a:endParaRPr lang="en-US" u="sng" dirty="0">
              <a:solidFill>
                <a:schemeClr val="bg1"/>
              </a:solidFill>
              <a:latin typeface="Univers LT Std 45 Light" pitchFamily="34" charset="0"/>
            </a:endParaRPr>
          </a:p>
        </p:txBody>
      </p:sp>
      <p:sp>
        <p:nvSpPr>
          <p:cNvPr id="3075" name="TextBox 8"/>
          <p:cNvSpPr txBox="1">
            <a:spLocks noChangeArrowheads="1"/>
          </p:cNvSpPr>
          <p:nvPr/>
        </p:nvSpPr>
        <p:spPr bwMode="auto">
          <a:xfrm>
            <a:off x="1676400" y="1295400"/>
            <a:ext cx="2743200" cy="800219"/>
          </a:xfrm>
          <a:prstGeom prst="rect">
            <a:avLst/>
          </a:prstGeom>
          <a:noFill/>
          <a:ln w="9525">
            <a:noFill/>
            <a:miter lim="800000"/>
            <a:headEnd/>
            <a:tailEnd/>
          </a:ln>
        </p:spPr>
        <p:txBody>
          <a:bodyPr>
            <a:spAutoFit/>
          </a:bodyPr>
          <a:lstStyle/>
          <a:p>
            <a:pPr algn="ctr"/>
            <a:r>
              <a:rPr lang="en-US" sz="2300" b="1" dirty="0" smtClean="0">
                <a:solidFill>
                  <a:schemeClr val="bg1"/>
                </a:solidFill>
                <a:cs typeface="Arial" pitchFamily="34" charset="0"/>
              </a:rPr>
              <a:t>PROGRAM OVERVIEW</a:t>
            </a:r>
            <a:endParaRPr lang="en-US" sz="2300" b="1" dirty="0">
              <a:solidFill>
                <a:schemeClr val="bg1"/>
              </a:solidFill>
              <a:cs typeface="Arial" pitchFamily="34" charset="0"/>
            </a:endParaRPr>
          </a:p>
        </p:txBody>
      </p:sp>
      <p:grpSp>
        <p:nvGrpSpPr>
          <p:cNvPr id="2" name="Group 10"/>
          <p:cNvGrpSpPr>
            <a:grpSpLocks/>
          </p:cNvGrpSpPr>
          <p:nvPr/>
        </p:nvGrpSpPr>
        <p:grpSpPr bwMode="auto">
          <a:xfrm>
            <a:off x="4800600" y="381000"/>
            <a:ext cx="2743200" cy="2743200"/>
            <a:chOff x="4800600" y="457200"/>
            <a:chExt cx="2742569" cy="2743200"/>
          </a:xfrm>
          <a:solidFill>
            <a:schemeClr val="accent3">
              <a:lumMod val="75000"/>
            </a:schemeClr>
          </a:solidFill>
        </p:grpSpPr>
        <p:sp>
          <p:nvSpPr>
            <p:cNvPr id="10" name="Rectangle 9"/>
            <p:cNvSpPr/>
            <p:nvPr/>
          </p:nvSpPr>
          <p:spPr bwMode="auto">
            <a:xfrm>
              <a:off x="4800600" y="457200"/>
              <a:ext cx="2742569" cy="2743200"/>
            </a:xfrm>
            <a:prstGeom prst="rect">
              <a:avLst/>
            </a:prstGeom>
            <a:grpFill/>
            <a:ln w="50800" cap="flat" cmpd="sng" algn="ctr">
              <a:solidFill>
                <a:schemeClr val="tx1">
                  <a:lumMod val="50000"/>
                  <a:lumOff val="50000"/>
                </a:schemeClr>
              </a:solidFill>
              <a:prstDash val="solid"/>
              <a:miter lim="800000"/>
              <a:headEnd type="none" w="med" len="med"/>
              <a:tailEnd type="none" w="med" len="med"/>
            </a:ln>
            <a:effectLst/>
          </p:spPr>
          <p:txBody>
            <a:bodyPr wrap="none" anchor="ctr"/>
            <a:lstStyle/>
            <a:p>
              <a:pPr algn="ctr">
                <a:defRPr/>
              </a:pPr>
              <a:endParaRPr lang="en-US" u="sng" dirty="0">
                <a:solidFill>
                  <a:schemeClr val="bg1"/>
                </a:solidFill>
                <a:latin typeface="Univers LT Std 45 Light" pitchFamily="34" charset="0"/>
              </a:endParaRPr>
            </a:p>
          </p:txBody>
        </p:sp>
        <p:sp>
          <p:nvSpPr>
            <p:cNvPr id="3084" name="TextBox 11"/>
            <p:cNvSpPr txBox="1">
              <a:spLocks noChangeArrowheads="1"/>
            </p:cNvSpPr>
            <p:nvPr/>
          </p:nvSpPr>
          <p:spPr bwMode="auto">
            <a:xfrm>
              <a:off x="4952966" y="1295400"/>
              <a:ext cx="2514022" cy="800219"/>
            </a:xfrm>
            <a:prstGeom prst="rect">
              <a:avLst/>
            </a:prstGeom>
            <a:grpFill/>
            <a:ln w="9525">
              <a:noFill/>
              <a:miter lim="800000"/>
              <a:headEnd/>
              <a:tailEnd/>
            </a:ln>
          </p:spPr>
          <p:txBody>
            <a:bodyPr wrap="square">
              <a:spAutoFit/>
            </a:bodyPr>
            <a:lstStyle/>
            <a:p>
              <a:pPr algn="ctr"/>
              <a:r>
                <a:rPr lang="en-US" sz="2300" b="1" dirty="0" smtClean="0">
                  <a:solidFill>
                    <a:schemeClr val="bg1"/>
                  </a:solidFill>
                  <a:cs typeface="Arial" pitchFamily="34" charset="0"/>
                </a:rPr>
                <a:t>ELIGIBILITY REQUIREMENTS</a:t>
              </a:r>
              <a:endParaRPr lang="en-US" sz="2300" b="1" dirty="0">
                <a:solidFill>
                  <a:schemeClr val="bg1"/>
                </a:solidFill>
                <a:cs typeface="Arial" pitchFamily="34" charset="0"/>
              </a:endParaRPr>
            </a:p>
          </p:txBody>
        </p:sp>
      </p:grpSp>
      <p:grpSp>
        <p:nvGrpSpPr>
          <p:cNvPr id="3" name="Group 16"/>
          <p:cNvGrpSpPr>
            <a:grpSpLocks/>
          </p:cNvGrpSpPr>
          <p:nvPr/>
        </p:nvGrpSpPr>
        <p:grpSpPr bwMode="auto">
          <a:xfrm>
            <a:off x="1661146" y="3429000"/>
            <a:ext cx="2742579" cy="2743200"/>
            <a:chOff x="1676400" y="3505200"/>
            <a:chExt cx="2743200" cy="2743200"/>
          </a:xfrm>
          <a:solidFill>
            <a:schemeClr val="tx2">
              <a:lumMod val="75000"/>
            </a:schemeClr>
          </a:solidFill>
        </p:grpSpPr>
        <p:sp>
          <p:nvSpPr>
            <p:cNvPr id="3081" name="Rectangle 12"/>
            <p:cNvSpPr>
              <a:spLocks noChangeArrowheads="1"/>
            </p:cNvSpPr>
            <p:nvPr/>
          </p:nvSpPr>
          <p:spPr bwMode="auto">
            <a:xfrm>
              <a:off x="1676400" y="3505200"/>
              <a:ext cx="2743200" cy="2743200"/>
            </a:xfrm>
            <a:prstGeom prst="rect">
              <a:avLst/>
            </a:prstGeom>
            <a:grpFill/>
            <a:ln w="50800" algn="ctr">
              <a:solidFill>
                <a:schemeClr val="tx1">
                  <a:lumMod val="50000"/>
                  <a:lumOff val="50000"/>
                </a:schemeClr>
              </a:solidFill>
              <a:miter lim="800000"/>
              <a:headEnd/>
              <a:tailEnd/>
            </a:ln>
          </p:spPr>
          <p:txBody>
            <a:bodyPr wrap="none" anchor="ctr"/>
            <a:lstStyle/>
            <a:p>
              <a:pPr algn="ctr"/>
              <a:endParaRPr lang="en-US" u="sng" dirty="0">
                <a:solidFill>
                  <a:schemeClr val="bg1"/>
                </a:solidFill>
                <a:latin typeface="Univers LT Std 45 Light" charset="0"/>
              </a:endParaRPr>
            </a:p>
          </p:txBody>
        </p:sp>
        <p:sp>
          <p:nvSpPr>
            <p:cNvPr id="3082" name="TextBox 13"/>
            <p:cNvSpPr txBox="1">
              <a:spLocks noChangeArrowheads="1"/>
            </p:cNvSpPr>
            <p:nvPr/>
          </p:nvSpPr>
          <p:spPr bwMode="auto">
            <a:xfrm>
              <a:off x="1767875" y="4419600"/>
              <a:ext cx="2515169" cy="800219"/>
            </a:xfrm>
            <a:prstGeom prst="rect">
              <a:avLst/>
            </a:prstGeom>
            <a:grpFill/>
            <a:ln w="9525">
              <a:noFill/>
              <a:miter lim="800000"/>
              <a:headEnd/>
              <a:tailEnd/>
            </a:ln>
          </p:spPr>
          <p:txBody>
            <a:bodyPr wrap="square">
              <a:spAutoFit/>
            </a:bodyPr>
            <a:lstStyle/>
            <a:p>
              <a:pPr algn="ctr"/>
              <a:r>
                <a:rPr lang="en-US" sz="2300" b="1" dirty="0" smtClean="0">
                  <a:solidFill>
                    <a:schemeClr val="bg1"/>
                  </a:solidFill>
                  <a:cs typeface="Arial" pitchFamily="34" charset="0"/>
                </a:rPr>
                <a:t>APPLICATION </a:t>
              </a:r>
            </a:p>
            <a:p>
              <a:pPr algn="ctr"/>
              <a:r>
                <a:rPr lang="en-US" sz="2300" b="1" dirty="0" smtClean="0">
                  <a:solidFill>
                    <a:schemeClr val="bg1"/>
                  </a:solidFill>
                  <a:cs typeface="Arial" pitchFamily="34" charset="0"/>
                </a:rPr>
                <a:t>PROCESS</a:t>
              </a:r>
              <a:endParaRPr lang="en-US" sz="2300" b="1" dirty="0">
                <a:solidFill>
                  <a:schemeClr val="bg1"/>
                </a:solidFill>
                <a:cs typeface="Arial" pitchFamily="34" charset="0"/>
              </a:endParaRPr>
            </a:p>
          </p:txBody>
        </p:sp>
      </p:grpSp>
      <p:grpSp>
        <p:nvGrpSpPr>
          <p:cNvPr id="4" name="Group 17"/>
          <p:cNvGrpSpPr>
            <a:grpSpLocks/>
          </p:cNvGrpSpPr>
          <p:nvPr/>
        </p:nvGrpSpPr>
        <p:grpSpPr bwMode="auto">
          <a:xfrm>
            <a:off x="4724400" y="3429000"/>
            <a:ext cx="2895600" cy="2743200"/>
            <a:chOff x="4724400" y="3505200"/>
            <a:chExt cx="2895600" cy="2743200"/>
          </a:xfrm>
        </p:grpSpPr>
        <p:sp>
          <p:nvSpPr>
            <p:cNvPr id="15" name="Rectangle 14"/>
            <p:cNvSpPr/>
            <p:nvPr/>
          </p:nvSpPr>
          <p:spPr bwMode="auto">
            <a:xfrm>
              <a:off x="4800600" y="3505200"/>
              <a:ext cx="2743200" cy="2743200"/>
            </a:xfrm>
            <a:prstGeom prst="rect">
              <a:avLst/>
            </a:prstGeom>
            <a:solidFill>
              <a:schemeClr val="accent5"/>
            </a:solidFill>
            <a:ln w="50800" cap="flat" cmpd="sng" algn="ctr">
              <a:solidFill>
                <a:schemeClr val="tx1">
                  <a:lumMod val="50000"/>
                  <a:lumOff val="50000"/>
                </a:schemeClr>
              </a:solidFill>
              <a:prstDash val="solid"/>
              <a:miter lim="800000"/>
              <a:headEnd type="none" w="med" len="med"/>
              <a:tailEnd type="none" w="med" len="med"/>
            </a:ln>
            <a:effectLst/>
          </p:spPr>
          <p:txBody>
            <a:bodyPr wrap="none" anchor="ctr"/>
            <a:lstStyle/>
            <a:p>
              <a:pPr algn="ctr">
                <a:defRPr/>
              </a:pPr>
              <a:endParaRPr lang="en-US" u="sng" dirty="0">
                <a:solidFill>
                  <a:schemeClr val="bg1"/>
                </a:solidFill>
                <a:latin typeface="Univers LT Std 45 Light" pitchFamily="34" charset="0"/>
              </a:endParaRPr>
            </a:p>
          </p:txBody>
        </p:sp>
        <p:sp>
          <p:nvSpPr>
            <p:cNvPr id="3080" name="TextBox 15"/>
            <p:cNvSpPr txBox="1">
              <a:spLocks noChangeArrowheads="1"/>
            </p:cNvSpPr>
            <p:nvPr/>
          </p:nvSpPr>
          <p:spPr bwMode="auto">
            <a:xfrm>
              <a:off x="4724400" y="4495800"/>
              <a:ext cx="2895600" cy="446276"/>
            </a:xfrm>
            <a:prstGeom prst="rect">
              <a:avLst/>
            </a:prstGeom>
            <a:noFill/>
            <a:ln w="9525">
              <a:noFill/>
              <a:miter lim="800000"/>
              <a:headEnd/>
              <a:tailEnd/>
            </a:ln>
          </p:spPr>
          <p:txBody>
            <a:bodyPr>
              <a:spAutoFit/>
            </a:bodyPr>
            <a:lstStyle/>
            <a:p>
              <a:pPr algn="ctr"/>
              <a:r>
                <a:rPr lang="en-US" sz="2300" b="1" dirty="0" smtClean="0">
                  <a:solidFill>
                    <a:schemeClr val="bg1"/>
                  </a:solidFill>
                  <a:cs typeface="Arial" pitchFamily="34" charset="0"/>
                </a:rPr>
                <a:t>QUESTIONS?</a:t>
              </a:r>
              <a:endParaRPr lang="en-US" sz="2300" b="1" dirty="0">
                <a:solidFill>
                  <a:schemeClr val="bg1"/>
                </a:solidFill>
                <a:cs typeface="Arial" pitchFamily="34" charset="0"/>
              </a:endParaRPr>
            </a:p>
          </p:txBody>
        </p:sp>
      </p:gr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381000" y="457200"/>
            <a:ext cx="8153400" cy="830997"/>
          </a:xfrm>
          <a:prstGeom prst="rect">
            <a:avLst/>
          </a:prstGeom>
          <a:noFill/>
          <a:ln w="9525">
            <a:noFill/>
            <a:miter lim="800000"/>
            <a:headEnd/>
            <a:tailEnd/>
          </a:ln>
        </p:spPr>
        <p:txBody>
          <a:bodyPr>
            <a:spAutoFit/>
          </a:bodyPr>
          <a:lstStyle/>
          <a:p>
            <a:r>
              <a:rPr lang="en-US" sz="4800" b="1" dirty="0" smtClean="0">
                <a:solidFill>
                  <a:schemeClr val="tx2">
                    <a:lumMod val="75000"/>
                  </a:schemeClr>
                </a:solidFill>
                <a:cs typeface="Arial" pitchFamily="34" charset="0"/>
              </a:rPr>
              <a:t>Mandatory Documents </a:t>
            </a:r>
            <a:endParaRPr lang="en-US" sz="4800" b="1" dirty="0">
              <a:solidFill>
                <a:schemeClr val="tx2">
                  <a:lumMod val="75000"/>
                </a:schemeClr>
              </a:solidFill>
              <a:cs typeface="Arial" pitchFamily="34" charset="0"/>
            </a:endParaRPr>
          </a:p>
        </p:txBody>
      </p:sp>
      <p:sp>
        <p:nvSpPr>
          <p:cNvPr id="6" name="Rectangle 12"/>
          <p:cNvSpPr>
            <a:spLocks noChangeArrowheads="1"/>
          </p:cNvSpPr>
          <p:nvPr/>
        </p:nvSpPr>
        <p:spPr bwMode="auto">
          <a:xfrm>
            <a:off x="685800" y="1066800"/>
            <a:ext cx="7467600" cy="5334000"/>
          </a:xfrm>
          <a:prstGeom prst="rect">
            <a:avLst/>
          </a:prstGeom>
          <a:noFill/>
          <a:ln w="9525">
            <a:noFill/>
            <a:miter lim="800000"/>
            <a:headEnd/>
            <a:tailEnd/>
          </a:ln>
        </p:spPr>
        <p:txBody>
          <a:bodyPr anchor="ctr"/>
          <a:lstStyle/>
          <a:p>
            <a:pPr marL="342900" indent="-342900" eaLnBrk="0" fontAlgn="auto" hangingPunct="0">
              <a:spcBef>
                <a:spcPts val="0"/>
              </a:spcBef>
              <a:spcAft>
                <a:spcPts val="0"/>
              </a:spcAft>
              <a:tabLst>
                <a:tab pos="457200" algn="l"/>
              </a:tabLst>
              <a:defRPr/>
            </a:pPr>
            <a:endParaRPr lang="en-US" sz="2000" dirty="0">
              <a:solidFill>
                <a:schemeClr val="bg1">
                  <a:lumMod val="50000"/>
                </a:schemeClr>
              </a:solidFill>
              <a:ea typeface="Calibri" pitchFamily="34" charset="0"/>
              <a:cs typeface="Arial" pitchFamily="34" charset="0"/>
            </a:endParaRPr>
          </a:p>
        </p:txBody>
      </p:sp>
      <p:sp>
        <p:nvSpPr>
          <p:cNvPr id="8" name="Line 6"/>
          <p:cNvSpPr>
            <a:spLocks noChangeShapeType="1"/>
          </p:cNvSpPr>
          <p:nvPr/>
        </p:nvSpPr>
        <p:spPr bwMode="auto">
          <a:xfrm>
            <a:off x="457200" y="457200"/>
            <a:ext cx="5105400" cy="0"/>
          </a:xfrm>
          <a:prstGeom prst="line">
            <a:avLst/>
          </a:prstGeom>
          <a:noFill/>
          <a:ln w="9525">
            <a:solidFill>
              <a:schemeClr val="accent3">
                <a:lumMod val="50000"/>
              </a:schemeClr>
            </a:solidFill>
            <a:round/>
            <a:headEnd/>
            <a:tailEnd/>
          </a:ln>
        </p:spPr>
        <p:txBody>
          <a:bodyPr/>
          <a:lstStyle/>
          <a:p>
            <a:pPr fontAlgn="auto">
              <a:spcBef>
                <a:spcPts val="0"/>
              </a:spcBef>
              <a:spcAft>
                <a:spcPts val="0"/>
              </a:spcAft>
              <a:defRPr/>
            </a:pPr>
            <a:endParaRPr lang="en-US" dirty="0">
              <a:latin typeface="+mn-lt"/>
            </a:endParaRPr>
          </a:p>
        </p:txBody>
      </p:sp>
      <p:sp>
        <p:nvSpPr>
          <p:cNvPr id="10" name="Content Placeholder 9"/>
          <p:cNvSpPr>
            <a:spLocks noGrp="1"/>
          </p:cNvSpPr>
          <p:nvPr>
            <p:ph idx="1"/>
          </p:nvPr>
        </p:nvSpPr>
        <p:spPr>
          <a:xfrm>
            <a:off x="228600" y="1447800"/>
            <a:ext cx="8458200" cy="4953000"/>
          </a:xfrm>
        </p:spPr>
        <p:txBody>
          <a:bodyPr>
            <a:normAutofit lnSpcReduction="10000"/>
          </a:bodyPr>
          <a:lstStyle/>
          <a:p>
            <a:pPr>
              <a:buNone/>
            </a:pPr>
            <a:r>
              <a:rPr lang="en-US" b="1" dirty="0" smtClean="0">
                <a:solidFill>
                  <a:schemeClr val="bg1">
                    <a:lumMod val="50000"/>
                  </a:schemeClr>
                </a:solidFill>
                <a:latin typeface="Century Gothic" pitchFamily="34" charset="0"/>
              </a:rPr>
              <a:t>A complete application consists of:</a:t>
            </a:r>
            <a:endParaRPr lang="en-US" dirty="0" smtClean="0">
              <a:solidFill>
                <a:schemeClr val="bg1">
                  <a:lumMod val="50000"/>
                </a:schemeClr>
              </a:solidFill>
              <a:latin typeface="Century Gothic" pitchFamily="34" charset="0"/>
            </a:endParaRPr>
          </a:p>
          <a:p>
            <a:pPr>
              <a:buFont typeface="Arial"/>
              <a:buChar char="•"/>
            </a:pPr>
            <a:r>
              <a:rPr lang="en-US" dirty="0" smtClean="0">
                <a:solidFill>
                  <a:schemeClr val="bg1">
                    <a:lumMod val="50000"/>
                  </a:schemeClr>
                </a:solidFill>
                <a:latin typeface="Century Gothic" pitchFamily="34" charset="0"/>
              </a:rPr>
              <a:t>Application for Federal Assistance </a:t>
            </a:r>
          </a:p>
          <a:p>
            <a:pPr>
              <a:buNone/>
            </a:pPr>
            <a:r>
              <a:rPr lang="en-US" sz="1900" dirty="0" smtClean="0">
                <a:solidFill>
                  <a:schemeClr val="bg1">
                    <a:lumMod val="50000"/>
                  </a:schemeClr>
                </a:solidFill>
                <a:latin typeface="Century Gothic" pitchFamily="34" charset="0"/>
              </a:rPr>
              <a:t>	(SF-424 Individual Form)</a:t>
            </a:r>
          </a:p>
          <a:p>
            <a:pPr>
              <a:buFont typeface="Arial"/>
              <a:buChar char="•"/>
            </a:pPr>
            <a:r>
              <a:rPr lang="en-US" dirty="0" smtClean="0">
                <a:solidFill>
                  <a:schemeClr val="bg1">
                    <a:lumMod val="50000"/>
                  </a:schemeClr>
                </a:solidFill>
                <a:latin typeface="Century Gothic" pitchFamily="34" charset="0"/>
              </a:rPr>
              <a:t>Attachments Form to which you have attached: </a:t>
            </a:r>
          </a:p>
          <a:p>
            <a:pPr lvl="1"/>
            <a:r>
              <a:rPr lang="en-US" dirty="0" smtClean="0">
                <a:solidFill>
                  <a:schemeClr val="tx2">
                    <a:lumMod val="75000"/>
                  </a:schemeClr>
                </a:solidFill>
              </a:rPr>
              <a:t>Literature Fellowships Application Supplemental Information Form</a:t>
            </a:r>
          </a:p>
          <a:p>
            <a:pPr lvl="1"/>
            <a:r>
              <a:rPr lang="en-US" dirty="0" smtClean="0">
                <a:solidFill>
                  <a:schemeClr val="tx2">
                    <a:lumMod val="75000"/>
                  </a:schemeClr>
                </a:solidFill>
              </a:rPr>
              <a:t>Manuscript</a:t>
            </a:r>
          </a:p>
          <a:p>
            <a:pPr lvl="1"/>
            <a:r>
              <a:rPr lang="en-US" dirty="0" smtClean="0">
                <a:solidFill>
                  <a:schemeClr val="tx2">
                    <a:lumMod val="75000"/>
                  </a:schemeClr>
                </a:solidFill>
              </a:rPr>
              <a:t>Cover page</a:t>
            </a:r>
          </a:p>
          <a:p>
            <a:pPr lvl="1"/>
            <a:r>
              <a:rPr lang="en-US" dirty="0" smtClean="0">
                <a:solidFill>
                  <a:schemeClr val="tx2">
                    <a:lumMod val="75000"/>
                  </a:schemeClr>
                </a:solidFill>
              </a:rPr>
              <a:t>Summary of applicant publications</a:t>
            </a:r>
          </a:p>
          <a:p>
            <a:pPr>
              <a:buFont typeface="Arial"/>
              <a:buChar char="•"/>
            </a:pPr>
            <a:endParaRPr lang="en-US" dirty="0" smtClean="0">
              <a:solidFill>
                <a:schemeClr val="bg1">
                  <a:lumMod val="50000"/>
                </a:schemeClr>
              </a:solidFill>
              <a:latin typeface="Century Gothic" pitchFamily="34" charset="0"/>
            </a:endParaRPr>
          </a:p>
          <a:p>
            <a:pPr>
              <a:buNone/>
            </a:pPr>
            <a:endParaRPr lang="en-US" dirty="0">
              <a:solidFill>
                <a:schemeClr val="bg1">
                  <a:lumMod val="50000"/>
                </a:schemeClr>
              </a:solidFill>
            </a:endParaRP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chemeClr val="tx2">
                    <a:lumMod val="75000"/>
                  </a:schemeClr>
                </a:solidFill>
              </a:rPr>
              <a:t>Mandatory Documents, Cont. </a:t>
            </a:r>
            <a:endParaRPr lang="en-US" dirty="0">
              <a:solidFill>
                <a:schemeClr val="tx2">
                  <a:lumMod val="75000"/>
                </a:schemeClr>
              </a:solidFill>
            </a:endParaRPr>
          </a:p>
        </p:txBody>
      </p:sp>
      <p:sp>
        <p:nvSpPr>
          <p:cNvPr id="4" name="Line 6"/>
          <p:cNvSpPr>
            <a:spLocks noChangeShapeType="1"/>
          </p:cNvSpPr>
          <p:nvPr/>
        </p:nvSpPr>
        <p:spPr bwMode="auto">
          <a:xfrm>
            <a:off x="457200" y="457200"/>
            <a:ext cx="5105400" cy="0"/>
          </a:xfrm>
          <a:prstGeom prst="line">
            <a:avLst/>
          </a:prstGeom>
          <a:noFill/>
          <a:ln w="9525">
            <a:solidFill>
              <a:schemeClr val="accent3">
                <a:lumMod val="50000"/>
              </a:schemeClr>
            </a:solidFill>
            <a:round/>
            <a:headEnd/>
            <a:tailEnd/>
          </a:ln>
        </p:spPr>
        <p:txBody>
          <a:bodyPr/>
          <a:lstStyle/>
          <a:p>
            <a:pPr fontAlgn="auto">
              <a:spcBef>
                <a:spcPts val="0"/>
              </a:spcBef>
              <a:spcAft>
                <a:spcPts val="0"/>
              </a:spcAft>
              <a:defRPr/>
            </a:pPr>
            <a:endParaRPr lang="en-US" dirty="0">
              <a:latin typeface="+mn-lt"/>
            </a:endParaRPr>
          </a:p>
        </p:txBody>
      </p:sp>
      <p:pic>
        <p:nvPicPr>
          <p:cNvPr id="9" name="Picture 2"/>
          <p:cNvPicPr>
            <a:picLocks noChangeAspect="1" noChangeArrowheads="1"/>
          </p:cNvPicPr>
          <p:nvPr/>
        </p:nvPicPr>
        <p:blipFill>
          <a:blip r:embed="rId3" cstate="print"/>
          <a:srcRect t="1778" b="4444"/>
          <a:stretch>
            <a:fillRect/>
          </a:stretch>
        </p:blipFill>
        <p:spPr bwMode="auto">
          <a:xfrm>
            <a:off x="0" y="1219200"/>
            <a:ext cx="9100785" cy="4800600"/>
          </a:xfrm>
          <a:prstGeom prst="rect">
            <a:avLst/>
          </a:prstGeom>
          <a:noFill/>
          <a:ln w="9525">
            <a:noFill/>
            <a:miter lim="800000"/>
            <a:headEnd/>
            <a:tailEnd/>
          </a:ln>
        </p:spPr>
      </p:pic>
      <p:sp>
        <p:nvSpPr>
          <p:cNvPr id="8" name="Down Arrow 7"/>
          <p:cNvSpPr/>
          <p:nvPr/>
        </p:nvSpPr>
        <p:spPr>
          <a:xfrm rot="2601863">
            <a:off x="2046835" y="1769787"/>
            <a:ext cx="359372" cy="777964"/>
          </a:xfrm>
          <a:prstGeom prst="downArrow">
            <a:avLst>
              <a:gd name="adj1" fmla="val 50000"/>
              <a:gd name="adj2" fmla="val 60966"/>
            </a:avLst>
          </a:prstGeom>
          <a:solidFill>
            <a:schemeClr val="accent3">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Down Arrow 6"/>
          <p:cNvSpPr/>
          <p:nvPr/>
        </p:nvSpPr>
        <p:spPr>
          <a:xfrm rot="2601863">
            <a:off x="7245979" y="1687500"/>
            <a:ext cx="362446" cy="830285"/>
          </a:xfrm>
          <a:prstGeom prst="downArrow">
            <a:avLst>
              <a:gd name="adj1" fmla="val 50000"/>
              <a:gd name="adj2" fmla="val 60966"/>
            </a:avLst>
          </a:prstGeom>
          <a:solidFill>
            <a:schemeClr val="accent3">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2">
                    <a:lumMod val="75000"/>
                  </a:schemeClr>
                </a:solidFill>
              </a:rPr>
              <a:t>SF-424 Individual Form </a:t>
            </a:r>
            <a:endParaRPr lang="en-US" dirty="0">
              <a:solidFill>
                <a:schemeClr val="tx2">
                  <a:lumMod val="75000"/>
                </a:schemeClr>
              </a:solidFill>
            </a:endParaRPr>
          </a:p>
        </p:txBody>
      </p:sp>
      <p:sp>
        <p:nvSpPr>
          <p:cNvPr id="4" name="Line 6"/>
          <p:cNvSpPr>
            <a:spLocks noChangeShapeType="1"/>
          </p:cNvSpPr>
          <p:nvPr/>
        </p:nvSpPr>
        <p:spPr bwMode="auto">
          <a:xfrm>
            <a:off x="457200" y="457200"/>
            <a:ext cx="5105400" cy="0"/>
          </a:xfrm>
          <a:prstGeom prst="line">
            <a:avLst/>
          </a:prstGeom>
          <a:noFill/>
          <a:ln w="9525">
            <a:solidFill>
              <a:schemeClr val="accent3">
                <a:lumMod val="50000"/>
              </a:schemeClr>
            </a:solidFill>
            <a:round/>
            <a:headEnd/>
            <a:tailEnd/>
          </a:ln>
        </p:spPr>
        <p:txBody>
          <a:bodyPr/>
          <a:lstStyle/>
          <a:p>
            <a:pPr fontAlgn="auto">
              <a:spcBef>
                <a:spcPts val="0"/>
              </a:spcBef>
              <a:spcAft>
                <a:spcPts val="0"/>
              </a:spcAft>
              <a:defRPr/>
            </a:pPr>
            <a:endParaRPr lang="en-US" dirty="0">
              <a:latin typeface="+mn-lt"/>
            </a:endParaRPr>
          </a:p>
        </p:txBody>
      </p:sp>
      <p:pic>
        <p:nvPicPr>
          <p:cNvPr id="9" name="Content Placeholder 8" descr="Screen Shot SF 424 CWF.png"/>
          <p:cNvPicPr>
            <a:picLocks noGrp="1" noChangeAspect="1"/>
          </p:cNvPicPr>
          <p:nvPr>
            <p:ph idx="1"/>
          </p:nvPr>
        </p:nvPicPr>
        <p:blipFill>
          <a:blip r:embed="rId3" cstate="print"/>
          <a:stretch>
            <a:fillRect/>
          </a:stretch>
        </p:blipFill>
        <p:spPr>
          <a:xfrm>
            <a:off x="0" y="1600200"/>
            <a:ext cx="9151840" cy="4063333"/>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2">
                    <a:lumMod val="75000"/>
                  </a:schemeClr>
                </a:solidFill>
              </a:rPr>
              <a:t>Attachments Form </a:t>
            </a:r>
            <a:endParaRPr lang="en-US" dirty="0">
              <a:solidFill>
                <a:schemeClr val="tx2">
                  <a:lumMod val="75000"/>
                </a:schemeClr>
              </a:solidFill>
            </a:endParaRPr>
          </a:p>
        </p:txBody>
      </p:sp>
      <p:pic>
        <p:nvPicPr>
          <p:cNvPr id="2050" name="Picture 2"/>
          <p:cNvPicPr>
            <a:picLocks noGrp="1" noChangeAspect="1" noChangeArrowheads="1"/>
          </p:cNvPicPr>
          <p:nvPr>
            <p:ph idx="1"/>
          </p:nvPr>
        </p:nvPicPr>
        <p:blipFill>
          <a:blip r:embed="rId3" cstate="print"/>
          <a:srcRect t="3556" b="4444"/>
          <a:stretch>
            <a:fillRect/>
          </a:stretch>
        </p:blipFill>
        <p:spPr bwMode="auto">
          <a:xfrm>
            <a:off x="0" y="1292732"/>
            <a:ext cx="8941264" cy="4627159"/>
          </a:xfrm>
          <a:prstGeom prst="rect">
            <a:avLst/>
          </a:prstGeom>
          <a:noFill/>
          <a:ln w="9525">
            <a:noFill/>
            <a:miter lim="800000"/>
            <a:headEnd/>
            <a:tailEnd/>
          </a:ln>
        </p:spPr>
      </p:pic>
      <p:sp>
        <p:nvSpPr>
          <p:cNvPr id="4" name="Line 6"/>
          <p:cNvSpPr>
            <a:spLocks noChangeShapeType="1"/>
          </p:cNvSpPr>
          <p:nvPr/>
        </p:nvSpPr>
        <p:spPr bwMode="auto">
          <a:xfrm>
            <a:off x="457200" y="457200"/>
            <a:ext cx="5105400" cy="0"/>
          </a:xfrm>
          <a:prstGeom prst="line">
            <a:avLst/>
          </a:prstGeom>
          <a:noFill/>
          <a:ln w="9525">
            <a:solidFill>
              <a:schemeClr val="accent3">
                <a:lumMod val="50000"/>
              </a:schemeClr>
            </a:solidFill>
            <a:round/>
            <a:headEnd/>
            <a:tailEnd/>
          </a:ln>
        </p:spPr>
        <p:txBody>
          <a:bodyPr/>
          <a:lstStyle/>
          <a:p>
            <a:pPr fontAlgn="auto">
              <a:spcBef>
                <a:spcPts val="0"/>
              </a:spcBef>
              <a:spcAft>
                <a:spcPts val="0"/>
              </a:spcAft>
              <a:defRPr/>
            </a:pPr>
            <a:endParaRPr lang="en-US" dirty="0">
              <a:latin typeface="+mn-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381000" y="457200"/>
            <a:ext cx="8153400" cy="830997"/>
          </a:xfrm>
          <a:prstGeom prst="rect">
            <a:avLst/>
          </a:prstGeom>
          <a:noFill/>
          <a:ln w="9525">
            <a:noFill/>
            <a:miter lim="800000"/>
            <a:headEnd/>
            <a:tailEnd/>
          </a:ln>
        </p:spPr>
        <p:txBody>
          <a:bodyPr>
            <a:spAutoFit/>
          </a:bodyPr>
          <a:lstStyle/>
          <a:p>
            <a:r>
              <a:rPr lang="en-US" sz="4800" b="1" dirty="0" smtClean="0">
                <a:solidFill>
                  <a:schemeClr val="tx2">
                    <a:lumMod val="75000"/>
                  </a:schemeClr>
                </a:solidFill>
                <a:cs typeface="Arial" pitchFamily="34" charset="0"/>
              </a:rPr>
              <a:t>Required Attachments: </a:t>
            </a:r>
            <a:endParaRPr lang="en-US" sz="4800" b="1" dirty="0">
              <a:solidFill>
                <a:schemeClr val="tx2">
                  <a:lumMod val="75000"/>
                </a:schemeClr>
              </a:solidFill>
              <a:cs typeface="Arial" pitchFamily="34" charset="0"/>
            </a:endParaRPr>
          </a:p>
        </p:txBody>
      </p:sp>
      <p:sp>
        <p:nvSpPr>
          <p:cNvPr id="6" name="Rectangle 12"/>
          <p:cNvSpPr>
            <a:spLocks noChangeArrowheads="1"/>
          </p:cNvSpPr>
          <p:nvPr/>
        </p:nvSpPr>
        <p:spPr bwMode="auto">
          <a:xfrm>
            <a:off x="685800" y="1066800"/>
            <a:ext cx="7467600" cy="5334000"/>
          </a:xfrm>
          <a:prstGeom prst="rect">
            <a:avLst/>
          </a:prstGeom>
          <a:noFill/>
          <a:ln w="9525">
            <a:noFill/>
            <a:miter lim="800000"/>
            <a:headEnd/>
            <a:tailEnd/>
          </a:ln>
        </p:spPr>
        <p:txBody>
          <a:bodyPr anchor="ctr"/>
          <a:lstStyle/>
          <a:p>
            <a:pPr marL="342900" indent="-342900" eaLnBrk="0" fontAlgn="auto" hangingPunct="0">
              <a:spcBef>
                <a:spcPts val="0"/>
              </a:spcBef>
              <a:spcAft>
                <a:spcPts val="0"/>
              </a:spcAft>
              <a:tabLst>
                <a:tab pos="457200" algn="l"/>
              </a:tabLst>
              <a:defRPr/>
            </a:pPr>
            <a:endParaRPr lang="en-US" sz="2000" dirty="0">
              <a:solidFill>
                <a:schemeClr val="bg1">
                  <a:lumMod val="50000"/>
                </a:schemeClr>
              </a:solidFill>
              <a:ea typeface="Calibri" pitchFamily="34" charset="0"/>
              <a:cs typeface="Arial" pitchFamily="34" charset="0"/>
            </a:endParaRPr>
          </a:p>
        </p:txBody>
      </p:sp>
      <p:sp>
        <p:nvSpPr>
          <p:cNvPr id="8" name="Line 6"/>
          <p:cNvSpPr>
            <a:spLocks noChangeShapeType="1"/>
          </p:cNvSpPr>
          <p:nvPr/>
        </p:nvSpPr>
        <p:spPr bwMode="auto">
          <a:xfrm>
            <a:off x="457200" y="457200"/>
            <a:ext cx="5105400" cy="0"/>
          </a:xfrm>
          <a:prstGeom prst="line">
            <a:avLst/>
          </a:prstGeom>
          <a:noFill/>
          <a:ln w="9525">
            <a:solidFill>
              <a:schemeClr val="accent3">
                <a:lumMod val="50000"/>
              </a:schemeClr>
            </a:solidFill>
            <a:round/>
            <a:headEnd/>
            <a:tailEnd/>
          </a:ln>
        </p:spPr>
        <p:txBody>
          <a:bodyPr/>
          <a:lstStyle/>
          <a:p>
            <a:pPr fontAlgn="auto">
              <a:spcBef>
                <a:spcPts val="0"/>
              </a:spcBef>
              <a:spcAft>
                <a:spcPts val="0"/>
              </a:spcAft>
              <a:defRPr/>
            </a:pPr>
            <a:endParaRPr lang="en-US" dirty="0">
              <a:latin typeface="+mn-lt"/>
            </a:endParaRPr>
          </a:p>
        </p:txBody>
      </p:sp>
      <p:sp>
        <p:nvSpPr>
          <p:cNvPr id="10" name="Content Placeholder 9"/>
          <p:cNvSpPr>
            <a:spLocks noGrp="1"/>
          </p:cNvSpPr>
          <p:nvPr>
            <p:ph idx="1"/>
          </p:nvPr>
        </p:nvSpPr>
        <p:spPr>
          <a:xfrm>
            <a:off x="228600" y="1447800"/>
            <a:ext cx="8686800" cy="4876800"/>
          </a:xfrm>
        </p:spPr>
        <p:txBody>
          <a:bodyPr>
            <a:normAutofit lnSpcReduction="10000"/>
          </a:bodyPr>
          <a:lstStyle/>
          <a:p>
            <a:pPr marL="514350" indent="-514350">
              <a:buFont typeface="+mj-lt"/>
              <a:buAutoNum type="arabicPeriod"/>
            </a:pPr>
            <a:r>
              <a:rPr lang="en-US" dirty="0" smtClean="0">
                <a:solidFill>
                  <a:schemeClr val="accent2">
                    <a:lumMod val="75000"/>
                  </a:schemeClr>
                </a:solidFill>
                <a:latin typeface="Century Gothic" pitchFamily="34" charset="0"/>
              </a:rPr>
              <a:t>Supplemental Information Form</a:t>
            </a:r>
          </a:p>
          <a:p>
            <a:pPr marL="914400" lvl="1" indent="-514350"/>
            <a:r>
              <a:rPr lang="en-US" sz="2200" dirty="0" smtClean="0">
                <a:solidFill>
                  <a:schemeClr val="bg1">
                    <a:lumMod val="50000"/>
                  </a:schemeClr>
                </a:solidFill>
                <a:latin typeface="Century Gothic" pitchFamily="34" charset="0"/>
              </a:rPr>
              <a:t>Available for download on NEA website, not Grants.gov.</a:t>
            </a:r>
          </a:p>
          <a:p>
            <a:pPr marL="514350" indent="-514350">
              <a:buFont typeface="+mj-lt"/>
              <a:buAutoNum type="arabicPeriod"/>
            </a:pPr>
            <a:r>
              <a:rPr lang="en-US" dirty="0" smtClean="0">
                <a:solidFill>
                  <a:schemeClr val="accent2">
                    <a:lumMod val="75000"/>
                  </a:schemeClr>
                </a:solidFill>
                <a:latin typeface="Century Gothic" pitchFamily="34" charset="0"/>
              </a:rPr>
              <a:t>Manuscript Sample</a:t>
            </a:r>
          </a:p>
          <a:p>
            <a:pPr marL="914400" lvl="1" indent="-514350"/>
            <a:r>
              <a:rPr lang="en-US" sz="2000" dirty="0" smtClean="0">
                <a:solidFill>
                  <a:schemeClr val="bg1">
                    <a:lumMod val="50000"/>
                  </a:schemeClr>
                </a:solidFill>
                <a:latin typeface="Century Gothic" pitchFamily="34" charset="0"/>
              </a:rPr>
              <a:t>Created by applicant and uploaded to Grants.gov application package. </a:t>
            </a:r>
            <a:r>
              <a:rPr lang="en-US" sz="2000" b="1" dirty="0" smtClean="0">
                <a:solidFill>
                  <a:schemeClr val="bg1">
                    <a:lumMod val="50000"/>
                  </a:schemeClr>
                </a:solidFill>
                <a:latin typeface="Century Gothic" pitchFamily="34" charset="0"/>
              </a:rPr>
              <a:t>(Only attachment reviewed by panel.)</a:t>
            </a:r>
          </a:p>
          <a:p>
            <a:pPr marL="514350" indent="-514350">
              <a:buFont typeface="+mj-lt"/>
              <a:buAutoNum type="arabicPeriod"/>
            </a:pPr>
            <a:r>
              <a:rPr lang="en-US" dirty="0" smtClean="0">
                <a:solidFill>
                  <a:schemeClr val="accent2">
                    <a:lumMod val="75000"/>
                  </a:schemeClr>
                </a:solidFill>
                <a:latin typeface="Century Gothic" pitchFamily="34" charset="0"/>
              </a:rPr>
              <a:t>Cover Page</a:t>
            </a:r>
          </a:p>
          <a:p>
            <a:pPr marL="914400" lvl="1" indent="-514350"/>
            <a:r>
              <a:rPr lang="en-US" sz="2000" dirty="0" smtClean="0">
                <a:solidFill>
                  <a:schemeClr val="bg1">
                    <a:lumMod val="50000"/>
                  </a:schemeClr>
                </a:solidFill>
                <a:latin typeface="Century Gothic" pitchFamily="34" charset="0"/>
              </a:rPr>
              <a:t>Created by applicant and uploaded to Grants.gov application package. </a:t>
            </a:r>
          </a:p>
          <a:p>
            <a:pPr marL="514350" indent="-514350">
              <a:buFont typeface="+mj-lt"/>
              <a:buAutoNum type="arabicPeriod"/>
            </a:pPr>
            <a:r>
              <a:rPr lang="en-US" dirty="0" smtClean="0">
                <a:solidFill>
                  <a:schemeClr val="accent2">
                    <a:lumMod val="75000"/>
                  </a:schemeClr>
                </a:solidFill>
                <a:latin typeface="Century Gothic" pitchFamily="34" charset="0"/>
              </a:rPr>
              <a:t>Summary of Applicant Publications</a:t>
            </a:r>
          </a:p>
          <a:p>
            <a:pPr marL="914400" lvl="1" indent="-514350"/>
            <a:r>
              <a:rPr lang="en-US" sz="2200" dirty="0" smtClean="0">
                <a:solidFill>
                  <a:schemeClr val="bg1">
                    <a:lumMod val="50000"/>
                  </a:schemeClr>
                </a:solidFill>
                <a:latin typeface="Century Gothic" pitchFamily="34" charset="0"/>
              </a:rPr>
              <a:t>Created by applicant and uploaded to Grants.gov application package. </a:t>
            </a:r>
          </a:p>
          <a:p>
            <a:pPr marL="914400" lvl="1" indent="-514350">
              <a:buFont typeface="+mj-lt"/>
              <a:buAutoNum type="arabicPeriod"/>
            </a:pPr>
            <a:endParaRPr lang="en-US" dirty="0" smtClean="0">
              <a:solidFill>
                <a:schemeClr val="bg1">
                  <a:lumMod val="50000"/>
                </a:schemeClr>
              </a:solidFill>
              <a:latin typeface="Century Gothic" pitchFamily="34" charset="0"/>
            </a:endParaRPr>
          </a:p>
          <a:p>
            <a:pPr marL="914400" lvl="1" indent="-514350">
              <a:buFont typeface="+mj-lt"/>
              <a:buAutoNum type="arabicPeriod"/>
            </a:pPr>
            <a:endParaRPr lang="en-US" dirty="0" smtClean="0">
              <a:solidFill>
                <a:schemeClr val="bg1">
                  <a:lumMod val="50000"/>
                </a:schemeClr>
              </a:solidFill>
              <a:latin typeface="Century Gothic" pitchFamily="34" charset="0"/>
            </a:endParaRPr>
          </a:p>
          <a:p>
            <a:pPr>
              <a:buNone/>
            </a:pPr>
            <a:endParaRPr lang="en-US" dirty="0">
              <a:solidFill>
                <a:schemeClr val="bg1">
                  <a:lumMod val="50000"/>
                </a:schemeClr>
              </a:solidFill>
            </a:endParaRPr>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381000" y="381000"/>
            <a:ext cx="8153400" cy="646331"/>
          </a:xfrm>
          <a:prstGeom prst="rect">
            <a:avLst/>
          </a:prstGeom>
          <a:noFill/>
          <a:ln w="9525">
            <a:noFill/>
            <a:miter lim="800000"/>
            <a:headEnd/>
            <a:tailEnd/>
          </a:ln>
        </p:spPr>
        <p:txBody>
          <a:bodyPr>
            <a:spAutoFit/>
          </a:bodyPr>
          <a:lstStyle/>
          <a:p>
            <a:r>
              <a:rPr lang="en-US" sz="3600" b="1" dirty="0" smtClean="0">
                <a:solidFill>
                  <a:schemeClr val="tx2">
                    <a:lumMod val="75000"/>
                  </a:schemeClr>
                </a:solidFill>
                <a:latin typeface="Century Gothic" pitchFamily="34" charset="0"/>
              </a:rPr>
              <a:t>Manuscript sample must be:</a:t>
            </a:r>
          </a:p>
        </p:txBody>
      </p:sp>
      <p:sp>
        <p:nvSpPr>
          <p:cNvPr id="6" name="Rectangle 12"/>
          <p:cNvSpPr>
            <a:spLocks noChangeArrowheads="1"/>
          </p:cNvSpPr>
          <p:nvPr/>
        </p:nvSpPr>
        <p:spPr bwMode="auto">
          <a:xfrm>
            <a:off x="685800" y="1066800"/>
            <a:ext cx="7467600" cy="5334000"/>
          </a:xfrm>
          <a:prstGeom prst="rect">
            <a:avLst/>
          </a:prstGeom>
          <a:noFill/>
          <a:ln w="9525">
            <a:noFill/>
            <a:miter lim="800000"/>
            <a:headEnd/>
            <a:tailEnd/>
          </a:ln>
        </p:spPr>
        <p:txBody>
          <a:bodyPr anchor="ctr"/>
          <a:lstStyle/>
          <a:p>
            <a:pPr marL="342900" indent="-342900" eaLnBrk="0" fontAlgn="auto" hangingPunct="0">
              <a:spcBef>
                <a:spcPts val="0"/>
              </a:spcBef>
              <a:spcAft>
                <a:spcPts val="0"/>
              </a:spcAft>
              <a:tabLst>
                <a:tab pos="457200" algn="l"/>
              </a:tabLst>
              <a:defRPr/>
            </a:pPr>
            <a:endParaRPr lang="en-US" sz="2000" dirty="0">
              <a:solidFill>
                <a:schemeClr val="bg1">
                  <a:lumMod val="50000"/>
                </a:schemeClr>
              </a:solidFill>
              <a:ea typeface="Calibri" pitchFamily="34" charset="0"/>
              <a:cs typeface="Arial" pitchFamily="34" charset="0"/>
            </a:endParaRPr>
          </a:p>
        </p:txBody>
      </p:sp>
      <p:sp>
        <p:nvSpPr>
          <p:cNvPr id="10" name="Content Placeholder 9"/>
          <p:cNvSpPr>
            <a:spLocks noGrp="1"/>
          </p:cNvSpPr>
          <p:nvPr>
            <p:ph idx="1"/>
          </p:nvPr>
        </p:nvSpPr>
        <p:spPr>
          <a:xfrm>
            <a:off x="228600" y="1447800"/>
            <a:ext cx="8458200" cy="4800600"/>
          </a:xfrm>
        </p:spPr>
        <p:txBody>
          <a:bodyPr>
            <a:normAutofit/>
          </a:bodyPr>
          <a:lstStyle/>
          <a:p>
            <a:pPr marL="914400" lvl="1" indent="-514350">
              <a:buFont typeface="+mj-lt"/>
              <a:buAutoNum type="arabicPeriod"/>
            </a:pPr>
            <a:endParaRPr lang="en-US" dirty="0" smtClean="0">
              <a:solidFill>
                <a:schemeClr val="bg1">
                  <a:lumMod val="50000"/>
                </a:schemeClr>
              </a:solidFill>
              <a:latin typeface="Century Gothic" pitchFamily="34" charset="0"/>
            </a:endParaRPr>
          </a:p>
          <a:p>
            <a:pPr marL="914400" lvl="1" indent="-514350">
              <a:buFont typeface="+mj-lt"/>
              <a:buAutoNum type="arabicPeriod"/>
            </a:pPr>
            <a:endParaRPr lang="en-US" dirty="0" smtClean="0">
              <a:solidFill>
                <a:schemeClr val="bg1">
                  <a:lumMod val="50000"/>
                </a:schemeClr>
              </a:solidFill>
              <a:latin typeface="Century Gothic" pitchFamily="34" charset="0"/>
            </a:endParaRPr>
          </a:p>
          <a:p>
            <a:pPr>
              <a:buNone/>
            </a:pPr>
            <a:endParaRPr lang="en-US" dirty="0">
              <a:solidFill>
                <a:schemeClr val="bg1">
                  <a:lumMod val="50000"/>
                </a:schemeClr>
              </a:solidFill>
            </a:endParaRPr>
          </a:p>
        </p:txBody>
      </p:sp>
      <p:sp>
        <p:nvSpPr>
          <p:cNvPr id="7" name="Rectangle 6"/>
          <p:cNvSpPr/>
          <p:nvPr/>
        </p:nvSpPr>
        <p:spPr>
          <a:xfrm>
            <a:off x="228600" y="1295400"/>
            <a:ext cx="8610600" cy="4760278"/>
          </a:xfrm>
          <a:prstGeom prst="rect">
            <a:avLst/>
          </a:prstGeom>
        </p:spPr>
        <p:txBody>
          <a:bodyPr wrap="square">
            <a:spAutoFit/>
          </a:bodyPr>
          <a:lstStyle/>
          <a:p>
            <a:pPr marL="347472" indent="-347472">
              <a:spcBef>
                <a:spcPts val="720"/>
              </a:spcBef>
              <a:buFont typeface="Arial" pitchFamily="34" charset="0"/>
              <a:buChar char="•"/>
            </a:pPr>
            <a:r>
              <a:rPr lang="en-US" sz="2800" dirty="0" smtClean="0">
                <a:solidFill>
                  <a:schemeClr val="bg1">
                    <a:lumMod val="50000"/>
                  </a:schemeClr>
                </a:solidFill>
                <a:latin typeface="Century Gothic" pitchFamily="34" charset="0"/>
              </a:rPr>
              <a:t>From work that you have </a:t>
            </a:r>
            <a:r>
              <a:rPr lang="en-US" sz="2800" dirty="0" smtClean="0">
                <a:solidFill>
                  <a:schemeClr val="accent2">
                    <a:lumMod val="75000"/>
                  </a:schemeClr>
                </a:solidFill>
                <a:latin typeface="Century Gothic" pitchFamily="34" charset="0"/>
              </a:rPr>
              <a:t>written in the time period that establishes your eligibility</a:t>
            </a:r>
            <a:r>
              <a:rPr lang="en-US" sz="2800" dirty="0" smtClean="0">
                <a:solidFill>
                  <a:schemeClr val="bg1">
                    <a:lumMod val="50000"/>
                  </a:schemeClr>
                </a:solidFill>
                <a:latin typeface="Century Gothic" pitchFamily="34" charset="0"/>
              </a:rPr>
              <a:t>, and for which you have sole artistic responsibility.  </a:t>
            </a:r>
          </a:p>
          <a:p>
            <a:pPr marL="347472" indent="-347472">
              <a:spcBef>
                <a:spcPts val="720"/>
              </a:spcBef>
              <a:buFont typeface="Arial" pitchFamily="34" charset="0"/>
              <a:buChar char="•"/>
            </a:pPr>
            <a:r>
              <a:rPr lang="en-US" sz="2800" dirty="0" smtClean="0">
                <a:solidFill>
                  <a:schemeClr val="bg1">
                    <a:lumMod val="50000"/>
                  </a:schemeClr>
                </a:solidFill>
                <a:latin typeface="Century Gothic" pitchFamily="34" charset="0"/>
              </a:rPr>
              <a:t>In the </a:t>
            </a:r>
            <a:r>
              <a:rPr lang="en-US" sz="2800" dirty="0" smtClean="0">
                <a:solidFill>
                  <a:schemeClr val="accent2">
                    <a:lumMod val="75000"/>
                  </a:schemeClr>
                </a:solidFill>
                <a:latin typeface="Century Gothic" pitchFamily="34" charset="0"/>
              </a:rPr>
              <a:t>literary genre in which you establish your eligibility</a:t>
            </a:r>
            <a:r>
              <a:rPr lang="en-US" sz="2800" dirty="0" smtClean="0">
                <a:solidFill>
                  <a:schemeClr val="bg1">
                    <a:lumMod val="50000"/>
                  </a:schemeClr>
                </a:solidFill>
                <a:latin typeface="Century Gothic" pitchFamily="34" charset="0"/>
              </a:rPr>
              <a:t>.</a:t>
            </a:r>
          </a:p>
          <a:p>
            <a:pPr marL="347472" indent="-347472">
              <a:spcBef>
                <a:spcPts val="720"/>
              </a:spcBef>
              <a:buFont typeface="Arial" pitchFamily="34" charset="0"/>
              <a:buChar char="•"/>
            </a:pPr>
            <a:r>
              <a:rPr lang="en-US" sz="2800" dirty="0" smtClean="0">
                <a:solidFill>
                  <a:schemeClr val="bg1">
                    <a:lumMod val="50000"/>
                  </a:schemeClr>
                </a:solidFill>
                <a:latin typeface="Century Gothic" pitchFamily="34" charset="0"/>
              </a:rPr>
              <a:t>Completely </a:t>
            </a:r>
            <a:r>
              <a:rPr lang="en-US" sz="2800" dirty="0" smtClean="0">
                <a:solidFill>
                  <a:schemeClr val="accent2">
                    <a:lumMod val="75000"/>
                  </a:schemeClr>
                </a:solidFill>
                <a:latin typeface="Century Gothic" pitchFamily="34" charset="0"/>
              </a:rPr>
              <a:t>free of your name</a:t>
            </a:r>
            <a:r>
              <a:rPr lang="en-US" sz="2800" dirty="0" smtClean="0">
                <a:solidFill>
                  <a:schemeClr val="bg1">
                    <a:lumMod val="50000"/>
                  </a:schemeClr>
                </a:solidFill>
                <a:latin typeface="Century Gothic" pitchFamily="34" charset="0"/>
              </a:rPr>
              <a:t>, initials, address, or any other marks that could identify you.</a:t>
            </a:r>
          </a:p>
          <a:p>
            <a:pPr marL="347472" indent="-347472">
              <a:spcBef>
                <a:spcPts val="720"/>
              </a:spcBef>
              <a:buFont typeface="Arial" pitchFamily="34" charset="0"/>
              <a:buChar char="•"/>
            </a:pPr>
            <a:r>
              <a:rPr lang="en-US" sz="2800" dirty="0" smtClean="0">
                <a:solidFill>
                  <a:schemeClr val="bg1">
                    <a:lumMod val="50000"/>
                  </a:schemeClr>
                </a:solidFill>
                <a:latin typeface="Century Gothic" pitchFamily="34" charset="0"/>
              </a:rPr>
              <a:t>Labeled to </a:t>
            </a:r>
            <a:r>
              <a:rPr lang="en-US" sz="2800" dirty="0" smtClean="0">
                <a:solidFill>
                  <a:schemeClr val="accent2">
                    <a:lumMod val="75000"/>
                  </a:schemeClr>
                </a:solidFill>
                <a:latin typeface="Century Gothic" pitchFamily="34" charset="0"/>
              </a:rPr>
              <a:t>indicate title and genre</a:t>
            </a:r>
            <a:r>
              <a:rPr lang="en-US" sz="2800" dirty="0" smtClean="0">
                <a:solidFill>
                  <a:schemeClr val="accent1">
                    <a:lumMod val="75000"/>
                  </a:schemeClr>
                </a:solidFill>
                <a:latin typeface="Century Gothic" pitchFamily="34" charset="0"/>
              </a:rPr>
              <a:t> </a:t>
            </a:r>
            <a:r>
              <a:rPr lang="en-US" sz="2800" dirty="0" smtClean="0">
                <a:solidFill>
                  <a:schemeClr val="bg1">
                    <a:lumMod val="50000"/>
                  </a:schemeClr>
                </a:solidFill>
                <a:latin typeface="Century Gothic" pitchFamily="34" charset="0"/>
              </a:rPr>
              <a:t>of the sample. </a:t>
            </a:r>
          </a:p>
          <a:p>
            <a:pPr marL="347472" indent="-347472">
              <a:spcBef>
                <a:spcPts val="720"/>
              </a:spcBef>
              <a:buFont typeface="Arial" pitchFamily="34" charset="0"/>
              <a:buChar char="•"/>
            </a:pPr>
            <a:r>
              <a:rPr lang="en-US" sz="2800" dirty="0" smtClean="0">
                <a:solidFill>
                  <a:schemeClr val="bg1">
                    <a:lumMod val="50000"/>
                  </a:schemeClr>
                </a:solidFill>
                <a:latin typeface="Century Gothic" pitchFamily="34" charset="0"/>
              </a:rPr>
              <a:t>In </a:t>
            </a:r>
            <a:r>
              <a:rPr lang="en-US" sz="2800" dirty="0" smtClean="0">
                <a:solidFill>
                  <a:schemeClr val="accent2">
                    <a:lumMod val="75000"/>
                  </a:schemeClr>
                </a:solidFill>
                <a:latin typeface="Century Gothic" pitchFamily="34" charset="0"/>
              </a:rPr>
              <a:t>typescript </a:t>
            </a:r>
            <a:r>
              <a:rPr lang="en-US" sz="2800" dirty="0" smtClean="0">
                <a:solidFill>
                  <a:schemeClr val="bg1">
                    <a:lumMod val="50000"/>
                  </a:schemeClr>
                </a:solidFill>
                <a:latin typeface="Century Gothic" pitchFamily="34" charset="0"/>
              </a:rPr>
              <a:t>and </a:t>
            </a:r>
            <a:r>
              <a:rPr lang="en-US" sz="2800" dirty="0" smtClean="0">
                <a:solidFill>
                  <a:schemeClr val="accent2">
                    <a:lumMod val="75000"/>
                  </a:schemeClr>
                </a:solidFill>
                <a:latin typeface="Century Gothic" pitchFamily="34" charset="0"/>
              </a:rPr>
              <a:t>clearly readable</a:t>
            </a:r>
            <a:r>
              <a:rPr lang="en-US" sz="2800" dirty="0" smtClean="0">
                <a:solidFill>
                  <a:schemeClr val="bg1">
                    <a:lumMod val="50000"/>
                  </a:schemeClr>
                </a:solidFill>
                <a:latin typeface="Century Gothic" pitchFamily="34" charset="0"/>
              </a:rPr>
              <a:t>. </a:t>
            </a:r>
            <a:endParaRPr lang="en-US" sz="2800" dirty="0">
              <a:solidFill>
                <a:schemeClr val="bg1">
                  <a:lumMod val="50000"/>
                </a:schemeClr>
              </a:solidFill>
              <a:latin typeface="Century Gothic" pitchFamily="34" charset="0"/>
            </a:endParaRP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381000" y="457200"/>
            <a:ext cx="8153400" cy="830997"/>
          </a:xfrm>
          <a:prstGeom prst="rect">
            <a:avLst/>
          </a:prstGeom>
          <a:noFill/>
          <a:ln w="9525">
            <a:noFill/>
            <a:miter lim="800000"/>
            <a:headEnd/>
            <a:tailEnd/>
          </a:ln>
        </p:spPr>
        <p:txBody>
          <a:bodyPr>
            <a:spAutoFit/>
          </a:bodyPr>
          <a:lstStyle/>
          <a:p>
            <a:r>
              <a:rPr lang="en-US" sz="4800" b="1" dirty="0" smtClean="0">
                <a:solidFill>
                  <a:schemeClr val="tx2">
                    <a:lumMod val="75000"/>
                  </a:schemeClr>
                </a:solidFill>
                <a:cs typeface="Arial" pitchFamily="34" charset="0"/>
              </a:rPr>
              <a:t>Helpful Reminders &amp; Tips </a:t>
            </a:r>
            <a:endParaRPr lang="en-US" sz="4800" b="1" dirty="0">
              <a:solidFill>
                <a:schemeClr val="tx2">
                  <a:lumMod val="75000"/>
                </a:schemeClr>
              </a:solidFill>
              <a:cs typeface="Arial" pitchFamily="34" charset="0"/>
            </a:endParaRPr>
          </a:p>
        </p:txBody>
      </p:sp>
      <p:sp>
        <p:nvSpPr>
          <p:cNvPr id="6" name="Rectangle 12"/>
          <p:cNvSpPr>
            <a:spLocks noChangeArrowheads="1"/>
          </p:cNvSpPr>
          <p:nvPr/>
        </p:nvSpPr>
        <p:spPr bwMode="auto">
          <a:xfrm>
            <a:off x="609600" y="1066800"/>
            <a:ext cx="7467600" cy="5334000"/>
          </a:xfrm>
          <a:prstGeom prst="rect">
            <a:avLst/>
          </a:prstGeom>
          <a:noFill/>
          <a:ln w="9525">
            <a:noFill/>
            <a:miter lim="800000"/>
            <a:headEnd/>
            <a:tailEnd/>
          </a:ln>
        </p:spPr>
        <p:txBody>
          <a:bodyPr anchor="ctr"/>
          <a:lstStyle/>
          <a:p>
            <a:pPr marL="342900" indent="-342900" eaLnBrk="0" fontAlgn="auto" hangingPunct="0">
              <a:spcBef>
                <a:spcPts val="0"/>
              </a:spcBef>
              <a:spcAft>
                <a:spcPts val="0"/>
              </a:spcAft>
              <a:tabLst>
                <a:tab pos="457200" algn="l"/>
              </a:tabLst>
              <a:defRPr/>
            </a:pPr>
            <a:endParaRPr lang="en-US" sz="2000" dirty="0">
              <a:solidFill>
                <a:schemeClr val="bg1">
                  <a:lumMod val="50000"/>
                </a:schemeClr>
              </a:solidFill>
              <a:ea typeface="Calibri" pitchFamily="34" charset="0"/>
              <a:cs typeface="Arial" pitchFamily="34" charset="0"/>
            </a:endParaRPr>
          </a:p>
        </p:txBody>
      </p:sp>
      <p:sp>
        <p:nvSpPr>
          <p:cNvPr id="12294" name="TextBox 13"/>
          <p:cNvSpPr txBox="1">
            <a:spLocks noChangeArrowheads="1"/>
          </p:cNvSpPr>
          <p:nvPr/>
        </p:nvSpPr>
        <p:spPr bwMode="auto">
          <a:xfrm>
            <a:off x="5334000" y="4572000"/>
            <a:ext cx="2743200" cy="446276"/>
          </a:xfrm>
          <a:prstGeom prst="rect">
            <a:avLst/>
          </a:prstGeom>
          <a:noFill/>
          <a:ln w="9525">
            <a:noFill/>
            <a:miter lim="800000"/>
            <a:headEnd/>
            <a:tailEnd/>
          </a:ln>
        </p:spPr>
        <p:txBody>
          <a:bodyPr>
            <a:spAutoFit/>
          </a:bodyPr>
          <a:lstStyle/>
          <a:p>
            <a:pPr algn="ctr"/>
            <a:r>
              <a:rPr lang="en-US" sz="2300" b="1" dirty="0" smtClean="0">
                <a:solidFill>
                  <a:schemeClr val="bg1"/>
                </a:solidFill>
                <a:cs typeface="Arial" pitchFamily="34" charset="0"/>
              </a:rPr>
              <a:t>Application Process</a:t>
            </a:r>
            <a:endParaRPr lang="en-US" sz="2300" b="1" dirty="0">
              <a:solidFill>
                <a:schemeClr val="bg1"/>
              </a:solidFill>
              <a:cs typeface="Arial" pitchFamily="34" charset="0"/>
            </a:endParaRPr>
          </a:p>
        </p:txBody>
      </p:sp>
      <p:sp>
        <p:nvSpPr>
          <p:cNvPr id="8" name="Line 6"/>
          <p:cNvSpPr>
            <a:spLocks noChangeShapeType="1"/>
          </p:cNvSpPr>
          <p:nvPr/>
        </p:nvSpPr>
        <p:spPr bwMode="auto">
          <a:xfrm>
            <a:off x="457200" y="457200"/>
            <a:ext cx="5105400" cy="0"/>
          </a:xfrm>
          <a:prstGeom prst="line">
            <a:avLst/>
          </a:prstGeom>
          <a:noFill/>
          <a:ln w="9525">
            <a:solidFill>
              <a:schemeClr val="accent3">
                <a:lumMod val="50000"/>
              </a:schemeClr>
            </a:solidFill>
            <a:round/>
            <a:headEnd/>
            <a:tailEnd/>
          </a:ln>
        </p:spPr>
        <p:txBody>
          <a:bodyPr/>
          <a:lstStyle/>
          <a:p>
            <a:pPr fontAlgn="auto">
              <a:spcBef>
                <a:spcPts val="0"/>
              </a:spcBef>
              <a:spcAft>
                <a:spcPts val="0"/>
              </a:spcAft>
              <a:defRPr/>
            </a:pPr>
            <a:endParaRPr lang="en-US" dirty="0">
              <a:latin typeface="+mn-lt"/>
            </a:endParaRPr>
          </a:p>
        </p:txBody>
      </p:sp>
      <p:sp>
        <p:nvSpPr>
          <p:cNvPr id="10" name="Content Placeholder 9"/>
          <p:cNvSpPr>
            <a:spLocks noGrp="1"/>
          </p:cNvSpPr>
          <p:nvPr>
            <p:ph idx="1"/>
          </p:nvPr>
        </p:nvSpPr>
        <p:spPr>
          <a:xfrm>
            <a:off x="304800" y="1371600"/>
            <a:ext cx="8229600" cy="4525963"/>
          </a:xfrm>
        </p:spPr>
        <p:txBody>
          <a:bodyPr>
            <a:normAutofit/>
          </a:bodyPr>
          <a:lstStyle/>
          <a:p>
            <a:r>
              <a:rPr lang="en-US" dirty="0" smtClean="0">
                <a:solidFill>
                  <a:schemeClr val="bg1">
                    <a:lumMod val="50000"/>
                  </a:schemeClr>
                </a:solidFill>
                <a:latin typeface="Century Gothic" pitchFamily="34" charset="0"/>
              </a:rPr>
              <a:t>Read the Guidelines in their entirety.</a:t>
            </a:r>
          </a:p>
          <a:p>
            <a:r>
              <a:rPr lang="en-US" dirty="0" smtClean="0">
                <a:solidFill>
                  <a:schemeClr val="bg1">
                    <a:lumMod val="50000"/>
                  </a:schemeClr>
                </a:solidFill>
                <a:latin typeface="Century Gothic" pitchFamily="34" charset="0"/>
              </a:rPr>
              <a:t>Visit the “</a:t>
            </a:r>
            <a:r>
              <a:rPr lang="en-US" dirty="0" smtClean="0">
                <a:solidFill>
                  <a:schemeClr val="tx1">
                    <a:lumMod val="50000"/>
                    <a:lumOff val="50000"/>
                  </a:schemeClr>
                </a:solidFill>
                <a:latin typeface="Century Gothic" pitchFamily="34" charset="0"/>
              </a:rPr>
              <a:t>Need Help</a:t>
            </a:r>
            <a:r>
              <a:rPr lang="en-US" dirty="0" smtClean="0">
                <a:solidFill>
                  <a:schemeClr val="bg1">
                    <a:lumMod val="50000"/>
                  </a:schemeClr>
                </a:solidFill>
                <a:latin typeface="Century Gothic" pitchFamily="34" charset="0"/>
              </a:rPr>
              <a:t>” section of the Guidelines. </a:t>
            </a:r>
          </a:p>
          <a:p>
            <a:r>
              <a:rPr lang="en-US" dirty="0" smtClean="0">
                <a:solidFill>
                  <a:schemeClr val="bg1">
                    <a:lumMod val="50000"/>
                  </a:schemeClr>
                </a:solidFill>
                <a:latin typeface="Century Gothic" pitchFamily="34" charset="0"/>
              </a:rPr>
              <a:t>The Summary of Applicant Publications is not a resume.</a:t>
            </a:r>
          </a:p>
          <a:p>
            <a:r>
              <a:rPr lang="en-US" dirty="0" smtClean="0">
                <a:solidFill>
                  <a:schemeClr val="bg1">
                    <a:lumMod val="50000"/>
                  </a:schemeClr>
                </a:solidFill>
                <a:latin typeface="Century Gothic" pitchFamily="34" charset="0"/>
              </a:rPr>
              <a:t>If you use a Mac, don’t use Safari.</a:t>
            </a:r>
          </a:p>
          <a:p>
            <a:r>
              <a:rPr lang="en-US" dirty="0" smtClean="0">
                <a:solidFill>
                  <a:schemeClr val="bg1">
                    <a:lumMod val="50000"/>
                  </a:schemeClr>
                </a:solidFill>
                <a:latin typeface="Century Gothic" pitchFamily="34" charset="0"/>
              </a:rPr>
              <a:t>Don’t create PDFs by scanning.   </a:t>
            </a:r>
          </a:p>
          <a:p>
            <a:r>
              <a:rPr lang="en-US" dirty="0" smtClean="0">
                <a:solidFill>
                  <a:schemeClr val="bg1">
                    <a:lumMod val="50000"/>
                  </a:schemeClr>
                </a:solidFill>
                <a:latin typeface="Century Gothic" pitchFamily="34" charset="0"/>
              </a:rPr>
              <a:t>Don’t begin the day of the deadline.</a:t>
            </a:r>
          </a:p>
          <a:p>
            <a:pPr>
              <a:buNone/>
            </a:pPr>
            <a:endParaRPr lang="en-US" dirty="0" smtClean="0">
              <a:solidFill>
                <a:schemeClr val="bg1">
                  <a:lumMod val="50000"/>
                </a:schemeClr>
              </a:solidFill>
              <a:latin typeface="Century Gothic" pitchFamily="34" charset="0"/>
            </a:endParaRPr>
          </a:p>
          <a:p>
            <a:pPr>
              <a:buNone/>
            </a:pPr>
            <a:endParaRPr lang="en-US" dirty="0" smtClean="0">
              <a:solidFill>
                <a:schemeClr val="bg1">
                  <a:lumMod val="50000"/>
                </a:schemeClr>
              </a:solidFill>
              <a:latin typeface="Century Gothic" pitchFamily="34" charset="0"/>
            </a:endParaRPr>
          </a:p>
          <a:p>
            <a:pPr>
              <a:buNone/>
            </a:pP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04800" y="1295400"/>
            <a:ext cx="8534400" cy="4648200"/>
          </a:xfrm>
        </p:spPr>
        <p:txBody>
          <a:bodyPr/>
          <a:lstStyle/>
          <a:p>
            <a:r>
              <a:rPr lang="en-US" dirty="0" smtClean="0">
                <a:solidFill>
                  <a:schemeClr val="bg1">
                    <a:lumMod val="50000"/>
                  </a:schemeClr>
                </a:solidFill>
                <a:latin typeface="Century Gothic" pitchFamily="34" charset="0"/>
              </a:rPr>
              <a:t>Contact Grants.gov helpline (</a:t>
            </a:r>
            <a:r>
              <a:rPr lang="en-US" sz="2800" b="1" dirty="0" smtClean="0">
                <a:solidFill>
                  <a:schemeClr val="accent2">
                    <a:lumMod val="75000"/>
                  </a:schemeClr>
                </a:solidFill>
                <a:latin typeface="Century Gothic" pitchFamily="34" charset="0"/>
              </a:rPr>
              <a:t>800-518-4726</a:t>
            </a:r>
            <a:r>
              <a:rPr lang="en-US" dirty="0" smtClean="0">
                <a:solidFill>
                  <a:schemeClr val="bg1">
                    <a:lumMod val="50000"/>
                  </a:schemeClr>
                </a:solidFill>
                <a:latin typeface="Century Gothic" pitchFamily="34" charset="0"/>
              </a:rPr>
              <a:t>)for computer/technical issues.</a:t>
            </a:r>
          </a:p>
          <a:p>
            <a:pPr>
              <a:buNone/>
            </a:pPr>
            <a:endParaRPr lang="en-US" dirty="0" smtClean="0">
              <a:solidFill>
                <a:schemeClr val="bg1">
                  <a:lumMod val="50000"/>
                </a:schemeClr>
              </a:solidFill>
              <a:latin typeface="Century Gothic" pitchFamily="34" charset="0"/>
            </a:endParaRPr>
          </a:p>
          <a:p>
            <a:r>
              <a:rPr lang="en-US" dirty="0" smtClean="0">
                <a:solidFill>
                  <a:schemeClr val="bg1">
                    <a:lumMod val="50000"/>
                  </a:schemeClr>
                </a:solidFill>
                <a:latin typeface="Century Gothic" pitchFamily="34" charset="0"/>
              </a:rPr>
              <a:t>Contact NEA Literature staff (</a:t>
            </a:r>
            <a:r>
              <a:rPr lang="en-US" b="1" dirty="0" smtClean="0">
                <a:solidFill>
                  <a:schemeClr val="accent2">
                    <a:lumMod val="75000"/>
                  </a:schemeClr>
                </a:solidFill>
                <a:latin typeface="Century Gothic" pitchFamily="34" charset="0"/>
              </a:rPr>
              <a:t>litfellowships@arts.gov</a:t>
            </a:r>
            <a:r>
              <a:rPr lang="en-US" dirty="0" smtClean="0">
                <a:solidFill>
                  <a:schemeClr val="bg1">
                    <a:lumMod val="50000"/>
                  </a:schemeClr>
                </a:solidFill>
                <a:latin typeface="Century Gothic" pitchFamily="34" charset="0"/>
              </a:rPr>
              <a:t>)for </a:t>
            </a:r>
          </a:p>
          <a:p>
            <a:pPr>
              <a:buNone/>
            </a:pPr>
            <a:r>
              <a:rPr lang="en-US" dirty="0" smtClean="0">
                <a:solidFill>
                  <a:schemeClr val="bg1">
                    <a:lumMod val="50000"/>
                  </a:schemeClr>
                </a:solidFill>
                <a:latin typeface="Century Gothic" pitchFamily="34" charset="0"/>
              </a:rPr>
              <a:t>	questions about the </a:t>
            </a:r>
          </a:p>
          <a:p>
            <a:pPr>
              <a:buNone/>
            </a:pPr>
            <a:r>
              <a:rPr lang="en-US" dirty="0" smtClean="0">
                <a:solidFill>
                  <a:schemeClr val="bg1">
                    <a:lumMod val="50000"/>
                  </a:schemeClr>
                </a:solidFill>
                <a:latin typeface="Century Gothic" pitchFamily="34" charset="0"/>
              </a:rPr>
              <a:t>	Guidelines.</a:t>
            </a:r>
          </a:p>
          <a:p>
            <a:pPr>
              <a:buNone/>
            </a:pPr>
            <a:endParaRPr lang="en-US" dirty="0"/>
          </a:p>
        </p:txBody>
      </p:sp>
      <p:sp>
        <p:nvSpPr>
          <p:cNvPr id="12290" name="TextBox 3"/>
          <p:cNvSpPr txBox="1">
            <a:spLocks noChangeArrowheads="1"/>
          </p:cNvSpPr>
          <p:nvPr/>
        </p:nvSpPr>
        <p:spPr bwMode="auto">
          <a:xfrm>
            <a:off x="381000" y="457200"/>
            <a:ext cx="8610600" cy="769441"/>
          </a:xfrm>
          <a:prstGeom prst="rect">
            <a:avLst/>
          </a:prstGeom>
          <a:noFill/>
          <a:ln w="9525">
            <a:noFill/>
            <a:miter lim="800000"/>
            <a:headEnd/>
            <a:tailEnd/>
          </a:ln>
        </p:spPr>
        <p:txBody>
          <a:bodyPr wrap="square">
            <a:spAutoFit/>
          </a:bodyPr>
          <a:lstStyle/>
          <a:p>
            <a:r>
              <a:rPr lang="en-US" sz="4400" b="1" dirty="0" smtClean="0">
                <a:solidFill>
                  <a:schemeClr val="tx2">
                    <a:lumMod val="75000"/>
                  </a:schemeClr>
                </a:solidFill>
                <a:cs typeface="Arial" pitchFamily="34" charset="0"/>
              </a:rPr>
              <a:t>When to contact NEA v. Grants.gov</a:t>
            </a:r>
            <a:endParaRPr lang="en-US" sz="4400" b="1" dirty="0">
              <a:solidFill>
                <a:schemeClr val="tx2">
                  <a:lumMod val="75000"/>
                </a:schemeClr>
              </a:solidFill>
              <a:cs typeface="Arial" pitchFamily="34" charset="0"/>
            </a:endParaRPr>
          </a:p>
        </p:txBody>
      </p:sp>
      <p:sp>
        <p:nvSpPr>
          <p:cNvPr id="6" name="Rectangle 12"/>
          <p:cNvSpPr>
            <a:spLocks noChangeArrowheads="1"/>
          </p:cNvSpPr>
          <p:nvPr/>
        </p:nvSpPr>
        <p:spPr bwMode="auto">
          <a:xfrm>
            <a:off x="685800" y="1066800"/>
            <a:ext cx="7467600" cy="5334000"/>
          </a:xfrm>
          <a:prstGeom prst="rect">
            <a:avLst/>
          </a:prstGeom>
          <a:noFill/>
          <a:ln w="9525">
            <a:noFill/>
            <a:miter lim="800000"/>
            <a:headEnd/>
            <a:tailEnd/>
          </a:ln>
        </p:spPr>
        <p:txBody>
          <a:bodyPr anchor="ctr"/>
          <a:lstStyle/>
          <a:p>
            <a:pPr marL="342900" indent="-342900" eaLnBrk="0" fontAlgn="auto" hangingPunct="0">
              <a:spcBef>
                <a:spcPts val="0"/>
              </a:spcBef>
              <a:spcAft>
                <a:spcPts val="0"/>
              </a:spcAft>
              <a:tabLst>
                <a:tab pos="457200" algn="l"/>
              </a:tabLst>
              <a:defRPr/>
            </a:pPr>
            <a:endParaRPr lang="en-US" sz="2000" dirty="0">
              <a:solidFill>
                <a:schemeClr val="bg1">
                  <a:lumMod val="50000"/>
                </a:schemeClr>
              </a:solidFill>
              <a:ea typeface="Calibri" pitchFamily="34" charset="0"/>
              <a:cs typeface="Arial" pitchFamily="34" charset="0"/>
            </a:endParaRPr>
          </a:p>
        </p:txBody>
      </p:sp>
      <p:sp>
        <p:nvSpPr>
          <p:cNvPr id="12293" name="Rectangle 12"/>
          <p:cNvSpPr>
            <a:spLocks noChangeArrowheads="1"/>
          </p:cNvSpPr>
          <p:nvPr/>
        </p:nvSpPr>
        <p:spPr bwMode="auto">
          <a:xfrm>
            <a:off x="6324600" y="3810000"/>
            <a:ext cx="2667000" cy="2514600"/>
          </a:xfrm>
          <a:prstGeom prst="rect">
            <a:avLst/>
          </a:prstGeom>
          <a:solidFill>
            <a:schemeClr val="tx2">
              <a:lumMod val="75000"/>
            </a:schemeClr>
          </a:solidFill>
          <a:ln w="50800" algn="ctr">
            <a:solidFill>
              <a:schemeClr val="tx1">
                <a:lumMod val="50000"/>
                <a:lumOff val="50000"/>
              </a:schemeClr>
            </a:solidFill>
            <a:miter lim="800000"/>
            <a:headEnd/>
            <a:tailEnd/>
          </a:ln>
        </p:spPr>
        <p:txBody>
          <a:bodyPr wrap="none" anchor="ctr"/>
          <a:lstStyle/>
          <a:p>
            <a:pPr algn="ctr"/>
            <a:endParaRPr lang="en-US" u="sng" dirty="0">
              <a:solidFill>
                <a:schemeClr val="bg1"/>
              </a:solidFill>
              <a:latin typeface="Univers LT Std 45 Light" charset="0"/>
            </a:endParaRPr>
          </a:p>
        </p:txBody>
      </p:sp>
      <p:sp>
        <p:nvSpPr>
          <p:cNvPr id="12294" name="TextBox 13"/>
          <p:cNvSpPr txBox="1">
            <a:spLocks noChangeArrowheads="1"/>
          </p:cNvSpPr>
          <p:nvPr/>
        </p:nvSpPr>
        <p:spPr bwMode="auto">
          <a:xfrm>
            <a:off x="6248400" y="4648200"/>
            <a:ext cx="2743200" cy="800219"/>
          </a:xfrm>
          <a:prstGeom prst="rect">
            <a:avLst/>
          </a:prstGeom>
          <a:noFill/>
          <a:ln w="9525">
            <a:noFill/>
            <a:miter lim="800000"/>
            <a:headEnd/>
            <a:tailEnd/>
          </a:ln>
        </p:spPr>
        <p:txBody>
          <a:bodyPr>
            <a:spAutoFit/>
          </a:bodyPr>
          <a:lstStyle/>
          <a:p>
            <a:pPr algn="ctr"/>
            <a:r>
              <a:rPr lang="en-US" sz="2300" b="1" dirty="0" smtClean="0">
                <a:solidFill>
                  <a:schemeClr val="bg1"/>
                </a:solidFill>
                <a:cs typeface="Arial" pitchFamily="34" charset="0"/>
              </a:rPr>
              <a:t> APPLICATION PROCESS</a:t>
            </a:r>
            <a:endParaRPr lang="en-US" sz="2300" b="1" dirty="0">
              <a:solidFill>
                <a:schemeClr val="bg1"/>
              </a:solidFill>
              <a:cs typeface="Arial" pitchFamily="34" charset="0"/>
            </a:endParaRPr>
          </a:p>
        </p:txBody>
      </p:sp>
      <p:sp>
        <p:nvSpPr>
          <p:cNvPr id="8" name="Line 6"/>
          <p:cNvSpPr>
            <a:spLocks noChangeShapeType="1"/>
          </p:cNvSpPr>
          <p:nvPr/>
        </p:nvSpPr>
        <p:spPr bwMode="auto">
          <a:xfrm>
            <a:off x="457200" y="457200"/>
            <a:ext cx="5105400" cy="0"/>
          </a:xfrm>
          <a:prstGeom prst="line">
            <a:avLst/>
          </a:prstGeom>
          <a:noFill/>
          <a:ln w="9525">
            <a:solidFill>
              <a:schemeClr val="accent3">
                <a:lumMod val="50000"/>
              </a:schemeClr>
            </a:solidFill>
            <a:round/>
            <a:headEnd/>
            <a:tailEnd/>
          </a:ln>
        </p:spPr>
        <p:txBody>
          <a:bodyPr/>
          <a:lstStyle/>
          <a:p>
            <a:pPr fontAlgn="auto">
              <a:spcBef>
                <a:spcPts val="0"/>
              </a:spcBef>
              <a:spcAft>
                <a:spcPts val="0"/>
              </a:spcAft>
              <a:defRPr/>
            </a:pPr>
            <a:endParaRPr lang="en-US" dirty="0">
              <a:latin typeface="+mn-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381000" y="457200"/>
            <a:ext cx="8153400" cy="830997"/>
          </a:xfrm>
          <a:prstGeom prst="rect">
            <a:avLst/>
          </a:prstGeom>
          <a:noFill/>
          <a:ln w="9525">
            <a:noFill/>
            <a:miter lim="800000"/>
            <a:headEnd/>
            <a:tailEnd/>
          </a:ln>
        </p:spPr>
        <p:txBody>
          <a:bodyPr>
            <a:spAutoFit/>
          </a:bodyPr>
          <a:lstStyle/>
          <a:p>
            <a:r>
              <a:rPr lang="en-US" sz="4800" b="1" dirty="0" smtClean="0">
                <a:solidFill>
                  <a:schemeClr val="tx2">
                    <a:lumMod val="75000"/>
                  </a:schemeClr>
                </a:solidFill>
                <a:cs typeface="Arial" pitchFamily="34" charset="0"/>
              </a:rPr>
              <a:t>The Review Process</a:t>
            </a:r>
            <a:endParaRPr lang="en-US" sz="4800" b="1" dirty="0">
              <a:solidFill>
                <a:schemeClr val="tx2">
                  <a:lumMod val="75000"/>
                </a:schemeClr>
              </a:solidFill>
              <a:cs typeface="Arial" pitchFamily="34" charset="0"/>
            </a:endParaRPr>
          </a:p>
        </p:txBody>
      </p:sp>
      <p:sp>
        <p:nvSpPr>
          <p:cNvPr id="6" name="Rectangle 12"/>
          <p:cNvSpPr>
            <a:spLocks noChangeArrowheads="1"/>
          </p:cNvSpPr>
          <p:nvPr/>
        </p:nvSpPr>
        <p:spPr bwMode="auto">
          <a:xfrm>
            <a:off x="762000" y="1066800"/>
            <a:ext cx="7467600" cy="5334000"/>
          </a:xfrm>
          <a:prstGeom prst="rect">
            <a:avLst/>
          </a:prstGeom>
          <a:noFill/>
          <a:ln w="9525">
            <a:noFill/>
            <a:miter lim="800000"/>
            <a:headEnd/>
            <a:tailEnd/>
          </a:ln>
        </p:spPr>
        <p:txBody>
          <a:bodyPr anchor="ctr"/>
          <a:lstStyle/>
          <a:p>
            <a:pPr marL="342900" indent="-342900" eaLnBrk="0" fontAlgn="auto" hangingPunct="0">
              <a:spcBef>
                <a:spcPts val="0"/>
              </a:spcBef>
              <a:spcAft>
                <a:spcPts val="0"/>
              </a:spcAft>
              <a:tabLst>
                <a:tab pos="457200" algn="l"/>
              </a:tabLst>
              <a:defRPr/>
            </a:pPr>
            <a:endParaRPr lang="en-US" sz="2000" dirty="0">
              <a:solidFill>
                <a:schemeClr val="bg1">
                  <a:lumMod val="50000"/>
                </a:schemeClr>
              </a:solidFill>
              <a:ea typeface="Calibri" pitchFamily="34" charset="0"/>
              <a:cs typeface="Arial" pitchFamily="34" charset="0"/>
            </a:endParaRPr>
          </a:p>
        </p:txBody>
      </p:sp>
      <p:sp>
        <p:nvSpPr>
          <p:cNvPr id="12294" name="TextBox 13"/>
          <p:cNvSpPr txBox="1">
            <a:spLocks noChangeArrowheads="1"/>
          </p:cNvSpPr>
          <p:nvPr/>
        </p:nvSpPr>
        <p:spPr bwMode="auto">
          <a:xfrm>
            <a:off x="5867400" y="4511675"/>
            <a:ext cx="2743200" cy="446276"/>
          </a:xfrm>
          <a:prstGeom prst="rect">
            <a:avLst/>
          </a:prstGeom>
          <a:noFill/>
          <a:ln w="9525">
            <a:noFill/>
            <a:miter lim="800000"/>
            <a:headEnd/>
            <a:tailEnd/>
          </a:ln>
        </p:spPr>
        <p:txBody>
          <a:bodyPr>
            <a:spAutoFit/>
          </a:bodyPr>
          <a:lstStyle/>
          <a:p>
            <a:pPr algn="ctr"/>
            <a:r>
              <a:rPr lang="en-US" sz="2300" b="1" dirty="0" smtClean="0">
                <a:solidFill>
                  <a:schemeClr val="bg1"/>
                </a:solidFill>
                <a:cs typeface="Arial" pitchFamily="34" charset="0"/>
              </a:rPr>
              <a:t>Application Process</a:t>
            </a:r>
            <a:endParaRPr lang="en-US" sz="2300" b="1" dirty="0">
              <a:solidFill>
                <a:schemeClr val="bg1"/>
              </a:solidFill>
              <a:cs typeface="Arial" pitchFamily="34" charset="0"/>
            </a:endParaRPr>
          </a:p>
        </p:txBody>
      </p:sp>
      <p:sp>
        <p:nvSpPr>
          <p:cNvPr id="7" name="Rectangle 6"/>
          <p:cNvSpPr/>
          <p:nvPr/>
        </p:nvSpPr>
        <p:spPr>
          <a:xfrm>
            <a:off x="533400" y="1447800"/>
            <a:ext cx="5029200" cy="1200329"/>
          </a:xfrm>
          <a:prstGeom prst="rect">
            <a:avLst/>
          </a:prstGeom>
        </p:spPr>
        <p:txBody>
          <a:bodyPr wrap="square">
            <a:spAutoFit/>
          </a:bodyPr>
          <a:lstStyle/>
          <a:p>
            <a:r>
              <a:rPr lang="en-US" sz="3600" dirty="0" smtClean="0">
                <a:solidFill>
                  <a:schemeClr val="bg1">
                    <a:lumMod val="50000"/>
                  </a:schemeClr>
                </a:solidFill>
                <a:latin typeface="Century Gothic" pitchFamily="34" charset="0"/>
              </a:rPr>
              <a:t>A quick peek behind the scenes. </a:t>
            </a:r>
            <a:endParaRPr lang="en-US" sz="3600" dirty="0">
              <a:solidFill>
                <a:schemeClr val="bg1">
                  <a:lumMod val="50000"/>
                </a:schemeClr>
              </a:solidFill>
              <a:latin typeface="Century Gothic" pitchFamily="34" charset="0"/>
            </a:endParaRPr>
          </a:p>
        </p:txBody>
      </p:sp>
      <p:sp>
        <p:nvSpPr>
          <p:cNvPr id="8" name="Line 6"/>
          <p:cNvSpPr>
            <a:spLocks noChangeShapeType="1"/>
          </p:cNvSpPr>
          <p:nvPr/>
        </p:nvSpPr>
        <p:spPr bwMode="auto">
          <a:xfrm>
            <a:off x="457200" y="457200"/>
            <a:ext cx="5105400" cy="0"/>
          </a:xfrm>
          <a:prstGeom prst="line">
            <a:avLst/>
          </a:prstGeom>
          <a:noFill/>
          <a:ln w="9525">
            <a:solidFill>
              <a:schemeClr val="accent3">
                <a:lumMod val="50000"/>
              </a:schemeClr>
            </a:solidFill>
            <a:round/>
            <a:headEnd/>
            <a:tailEnd/>
          </a:ln>
        </p:spPr>
        <p:txBody>
          <a:bodyPr/>
          <a:lstStyle/>
          <a:p>
            <a:pPr fontAlgn="auto">
              <a:spcBef>
                <a:spcPts val="0"/>
              </a:spcBef>
              <a:spcAft>
                <a:spcPts val="0"/>
              </a:spcAft>
              <a:defRPr/>
            </a:pPr>
            <a:endParaRPr lang="en-US" dirty="0">
              <a:latin typeface="+mn-lt"/>
            </a:endParaRPr>
          </a:p>
        </p:txBody>
      </p:sp>
      <p:pic>
        <p:nvPicPr>
          <p:cNvPr id="9" name="Picture 8" descr="file1521252888242.jpg"/>
          <p:cNvPicPr>
            <a:picLocks noChangeAspect="1"/>
          </p:cNvPicPr>
          <p:nvPr/>
        </p:nvPicPr>
        <p:blipFill>
          <a:blip r:embed="rId3" cstate="print">
            <a:duotone>
              <a:prstClr val="black"/>
              <a:srgbClr val="D9C3A5">
                <a:tint val="50000"/>
                <a:satMod val="180000"/>
              </a:srgbClr>
            </a:duotone>
            <a:lum bright="9000"/>
          </a:blip>
          <a:stretch>
            <a:fillRect/>
          </a:stretch>
        </p:blipFill>
        <p:spPr>
          <a:xfrm>
            <a:off x="3276600" y="2870200"/>
            <a:ext cx="5595919" cy="3730612"/>
          </a:xfrm>
          <a:prstGeom prst="rect">
            <a:avLst/>
          </a:prstGeom>
          <a:ln w="12700">
            <a:solidFill>
              <a:schemeClr val="tx1">
                <a:lumMod val="50000"/>
                <a:lumOff val="50000"/>
              </a:schemeClr>
            </a:solid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04800" y="1295400"/>
            <a:ext cx="8305800" cy="4800600"/>
          </a:xfrm>
        </p:spPr>
        <p:txBody>
          <a:bodyPr>
            <a:normAutofit/>
          </a:bodyPr>
          <a:lstStyle/>
          <a:p>
            <a:r>
              <a:rPr lang="en-US" dirty="0" smtClean="0">
                <a:solidFill>
                  <a:schemeClr val="bg1">
                    <a:lumMod val="50000"/>
                  </a:schemeClr>
                </a:solidFill>
                <a:latin typeface="Century Gothic" pitchFamily="34" charset="0"/>
              </a:rPr>
              <a:t>Each eligible manuscript is read by </a:t>
            </a:r>
            <a:r>
              <a:rPr lang="en-US" dirty="0" smtClean="0">
                <a:solidFill>
                  <a:schemeClr val="accent2">
                    <a:lumMod val="75000"/>
                  </a:schemeClr>
                </a:solidFill>
                <a:latin typeface="Century Gothic" pitchFamily="34" charset="0"/>
              </a:rPr>
              <a:t>three readers</a:t>
            </a:r>
            <a:r>
              <a:rPr lang="en-US" dirty="0" smtClean="0">
                <a:solidFill>
                  <a:schemeClr val="bg1">
                    <a:lumMod val="50000"/>
                  </a:schemeClr>
                </a:solidFill>
                <a:latin typeface="Century Gothic" pitchFamily="34" charset="0"/>
              </a:rPr>
              <a:t>.</a:t>
            </a:r>
          </a:p>
          <a:p>
            <a:r>
              <a:rPr lang="en-US" dirty="0" smtClean="0">
                <a:solidFill>
                  <a:schemeClr val="accent2">
                    <a:lumMod val="75000"/>
                  </a:schemeClr>
                </a:solidFill>
                <a:latin typeface="Century Gothic" pitchFamily="34" charset="0"/>
              </a:rPr>
              <a:t>Panelists </a:t>
            </a:r>
            <a:r>
              <a:rPr lang="en-US" dirty="0" smtClean="0">
                <a:solidFill>
                  <a:schemeClr val="bg1">
                    <a:lumMod val="50000"/>
                  </a:schemeClr>
                </a:solidFill>
                <a:latin typeface="Century Gothic" pitchFamily="34" charset="0"/>
              </a:rPr>
              <a:t>discuss the manuscripts and make recommendations for funding. </a:t>
            </a:r>
          </a:p>
          <a:p>
            <a:r>
              <a:rPr lang="en-US" dirty="0" smtClean="0">
                <a:solidFill>
                  <a:schemeClr val="bg1">
                    <a:lumMod val="50000"/>
                  </a:schemeClr>
                </a:solidFill>
                <a:latin typeface="Century Gothic" pitchFamily="34" charset="0"/>
              </a:rPr>
              <a:t>Recommended applications are sent to the </a:t>
            </a:r>
            <a:r>
              <a:rPr lang="en-US" dirty="0" smtClean="0">
                <a:solidFill>
                  <a:schemeClr val="accent2">
                    <a:lumMod val="75000"/>
                  </a:schemeClr>
                </a:solidFill>
                <a:latin typeface="Century Gothic" pitchFamily="34" charset="0"/>
              </a:rPr>
              <a:t>National Council on the Arts</a:t>
            </a:r>
            <a:r>
              <a:rPr lang="en-US" dirty="0" smtClean="0">
                <a:solidFill>
                  <a:schemeClr val="bg1">
                    <a:lumMod val="50000"/>
                  </a:schemeClr>
                </a:solidFill>
                <a:latin typeface="Century Gothic" pitchFamily="34" charset="0"/>
              </a:rPr>
              <a:t>.</a:t>
            </a:r>
          </a:p>
          <a:p>
            <a:r>
              <a:rPr lang="en-US" dirty="0" smtClean="0">
                <a:solidFill>
                  <a:schemeClr val="accent2">
                    <a:lumMod val="75000"/>
                  </a:schemeClr>
                </a:solidFill>
                <a:latin typeface="Century Gothic" pitchFamily="34" charset="0"/>
              </a:rPr>
              <a:t>NEA Chairman </a:t>
            </a:r>
            <a:r>
              <a:rPr lang="en-US" dirty="0" smtClean="0">
                <a:solidFill>
                  <a:schemeClr val="bg1">
                    <a:lumMod val="50000"/>
                  </a:schemeClr>
                </a:solidFill>
                <a:latin typeface="Century Gothic" pitchFamily="34" charset="0"/>
              </a:rPr>
              <a:t>reviews the Council’s recommendations and makes the final decision on all grant awards.</a:t>
            </a:r>
          </a:p>
          <a:p>
            <a:pPr>
              <a:buNone/>
            </a:pPr>
            <a:endParaRPr lang="en-US" dirty="0"/>
          </a:p>
        </p:txBody>
      </p:sp>
      <p:sp>
        <p:nvSpPr>
          <p:cNvPr id="12290" name="TextBox 3"/>
          <p:cNvSpPr txBox="1">
            <a:spLocks noChangeArrowheads="1"/>
          </p:cNvSpPr>
          <p:nvPr/>
        </p:nvSpPr>
        <p:spPr bwMode="auto">
          <a:xfrm>
            <a:off x="381000" y="457200"/>
            <a:ext cx="8153400" cy="830997"/>
          </a:xfrm>
          <a:prstGeom prst="rect">
            <a:avLst/>
          </a:prstGeom>
          <a:noFill/>
          <a:ln w="9525">
            <a:noFill/>
            <a:miter lim="800000"/>
            <a:headEnd/>
            <a:tailEnd/>
          </a:ln>
        </p:spPr>
        <p:txBody>
          <a:bodyPr>
            <a:spAutoFit/>
          </a:bodyPr>
          <a:lstStyle/>
          <a:p>
            <a:r>
              <a:rPr lang="en-US" sz="4800" b="1" dirty="0" smtClean="0">
                <a:solidFill>
                  <a:schemeClr val="tx2">
                    <a:lumMod val="75000"/>
                  </a:schemeClr>
                </a:solidFill>
                <a:cs typeface="Arial" pitchFamily="34" charset="0"/>
              </a:rPr>
              <a:t>The Review Process</a:t>
            </a:r>
            <a:endParaRPr lang="en-US" sz="4800" b="1" dirty="0">
              <a:solidFill>
                <a:schemeClr val="tx2">
                  <a:lumMod val="75000"/>
                </a:schemeClr>
              </a:solidFill>
              <a:cs typeface="Arial" pitchFamily="34" charset="0"/>
            </a:endParaRPr>
          </a:p>
        </p:txBody>
      </p:sp>
      <p:sp>
        <p:nvSpPr>
          <p:cNvPr id="6" name="Rectangle 12"/>
          <p:cNvSpPr>
            <a:spLocks noChangeArrowheads="1"/>
          </p:cNvSpPr>
          <p:nvPr/>
        </p:nvSpPr>
        <p:spPr bwMode="auto">
          <a:xfrm>
            <a:off x="685800" y="1066800"/>
            <a:ext cx="7467600" cy="5334000"/>
          </a:xfrm>
          <a:prstGeom prst="rect">
            <a:avLst/>
          </a:prstGeom>
          <a:noFill/>
          <a:ln w="9525">
            <a:noFill/>
            <a:miter lim="800000"/>
            <a:headEnd/>
            <a:tailEnd/>
          </a:ln>
        </p:spPr>
        <p:txBody>
          <a:bodyPr anchor="ctr"/>
          <a:lstStyle/>
          <a:p>
            <a:pPr marL="342900" indent="-342900" eaLnBrk="0" fontAlgn="auto" hangingPunct="0">
              <a:spcBef>
                <a:spcPts val="0"/>
              </a:spcBef>
              <a:spcAft>
                <a:spcPts val="0"/>
              </a:spcAft>
              <a:tabLst>
                <a:tab pos="457200" algn="l"/>
              </a:tabLst>
              <a:defRPr/>
            </a:pPr>
            <a:endParaRPr lang="en-US" sz="2000" dirty="0">
              <a:solidFill>
                <a:schemeClr val="bg1">
                  <a:lumMod val="50000"/>
                </a:schemeClr>
              </a:solidFill>
              <a:ea typeface="Calibri" pitchFamily="34" charset="0"/>
              <a:cs typeface="Arial" pitchFamily="34" charset="0"/>
            </a:endParaRPr>
          </a:p>
        </p:txBody>
      </p:sp>
      <p:sp>
        <p:nvSpPr>
          <p:cNvPr id="8" name="Line 6"/>
          <p:cNvSpPr>
            <a:spLocks noChangeShapeType="1"/>
          </p:cNvSpPr>
          <p:nvPr/>
        </p:nvSpPr>
        <p:spPr bwMode="auto">
          <a:xfrm>
            <a:off x="457200" y="457200"/>
            <a:ext cx="5105400" cy="0"/>
          </a:xfrm>
          <a:prstGeom prst="line">
            <a:avLst/>
          </a:prstGeom>
          <a:noFill/>
          <a:ln w="9525">
            <a:solidFill>
              <a:schemeClr val="accent3">
                <a:lumMod val="50000"/>
              </a:schemeClr>
            </a:solidFill>
            <a:round/>
            <a:headEnd/>
            <a:tailEnd/>
          </a:ln>
        </p:spPr>
        <p:txBody>
          <a:bodyPr/>
          <a:lstStyle/>
          <a:p>
            <a:pPr fontAlgn="auto">
              <a:spcBef>
                <a:spcPts val="0"/>
              </a:spcBef>
              <a:spcAft>
                <a:spcPts val="0"/>
              </a:spcAft>
              <a:defRPr/>
            </a:pPr>
            <a:endParaRPr lang="en-US" dirty="0">
              <a:latin typeface="+mn-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bwMode="auto">
          <a:xfrm>
            <a:off x="1143000" y="838200"/>
            <a:ext cx="2743200" cy="2743200"/>
          </a:xfrm>
          <a:prstGeom prst="rect">
            <a:avLst/>
          </a:prstGeom>
          <a:solidFill>
            <a:schemeClr val="tx2">
              <a:lumMod val="60000"/>
              <a:lumOff val="40000"/>
            </a:schemeClr>
          </a:solidFill>
          <a:ln w="50800" cap="flat" cmpd="sng" algn="ctr">
            <a:solidFill>
              <a:schemeClr val="bg1"/>
            </a:solidFill>
            <a:prstDash val="solid"/>
            <a:miter lim="800000"/>
            <a:headEnd type="none" w="med" len="med"/>
            <a:tailEnd type="none" w="med" len="med"/>
          </a:ln>
          <a:effectLst/>
        </p:spPr>
        <p:txBody>
          <a:bodyPr wrap="none" anchor="ctr"/>
          <a:lstStyle/>
          <a:p>
            <a:pPr algn="ctr">
              <a:defRPr/>
            </a:pPr>
            <a:endParaRPr lang="en-US" u="sng" dirty="0">
              <a:solidFill>
                <a:schemeClr val="bg1"/>
              </a:solidFill>
              <a:latin typeface="Univers LT Std 45 Light" pitchFamily="34" charset="0"/>
            </a:endParaRPr>
          </a:p>
        </p:txBody>
      </p:sp>
      <p:sp>
        <p:nvSpPr>
          <p:cNvPr id="4101" name="TextBox 10"/>
          <p:cNvSpPr txBox="1">
            <a:spLocks noChangeArrowheads="1"/>
          </p:cNvSpPr>
          <p:nvPr/>
        </p:nvSpPr>
        <p:spPr bwMode="auto">
          <a:xfrm>
            <a:off x="1143000" y="1600200"/>
            <a:ext cx="2743200" cy="800219"/>
          </a:xfrm>
          <a:prstGeom prst="rect">
            <a:avLst/>
          </a:prstGeom>
          <a:noFill/>
          <a:ln w="9525">
            <a:noFill/>
            <a:miter lim="800000"/>
            <a:headEnd/>
            <a:tailEnd/>
          </a:ln>
        </p:spPr>
        <p:txBody>
          <a:bodyPr wrap="square">
            <a:spAutoFit/>
          </a:bodyPr>
          <a:lstStyle/>
          <a:p>
            <a:pPr algn="ctr"/>
            <a:r>
              <a:rPr lang="en-US" sz="2300" b="1" dirty="0" smtClean="0">
                <a:solidFill>
                  <a:schemeClr val="bg1"/>
                </a:solidFill>
                <a:cs typeface="Arial" pitchFamily="34" charset="0"/>
              </a:rPr>
              <a:t>PROGRAM OVERVIEW</a:t>
            </a:r>
            <a:endParaRPr lang="en-US" sz="2300" b="1" dirty="0">
              <a:solidFill>
                <a:schemeClr val="bg1"/>
              </a:solidFill>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524000"/>
            <a:ext cx="8305800" cy="4724400"/>
          </a:xfrm>
        </p:spPr>
        <p:txBody>
          <a:bodyPr/>
          <a:lstStyle/>
          <a:p>
            <a:pPr lvl="1">
              <a:buNone/>
            </a:pPr>
            <a:r>
              <a:rPr lang="en-US" sz="4000" dirty="0" smtClean="0">
                <a:solidFill>
                  <a:schemeClr val="tx2">
                    <a:lumMod val="75000"/>
                  </a:schemeClr>
                </a:solidFill>
                <a:latin typeface="Century Gothic" pitchFamily="34" charset="0"/>
              </a:rPr>
              <a:t>Represent a diverse range of: </a:t>
            </a:r>
          </a:p>
          <a:p>
            <a:pPr lvl="1"/>
            <a:r>
              <a:rPr lang="en-US" sz="4000" dirty="0" smtClean="0">
                <a:solidFill>
                  <a:schemeClr val="bg1">
                    <a:lumMod val="50000"/>
                  </a:schemeClr>
                </a:solidFill>
                <a:latin typeface="Century Gothic" pitchFamily="34" charset="0"/>
              </a:rPr>
              <a:t>Aesthetic taste</a:t>
            </a:r>
          </a:p>
          <a:p>
            <a:pPr lvl="1"/>
            <a:r>
              <a:rPr lang="en-US" sz="4000" dirty="0" smtClean="0">
                <a:solidFill>
                  <a:schemeClr val="bg1">
                    <a:lumMod val="50000"/>
                  </a:schemeClr>
                </a:solidFill>
                <a:latin typeface="Century Gothic" pitchFamily="34" charset="0"/>
              </a:rPr>
              <a:t>Age</a:t>
            </a:r>
          </a:p>
          <a:p>
            <a:pPr lvl="1"/>
            <a:r>
              <a:rPr lang="en-US" sz="4000" dirty="0" smtClean="0">
                <a:solidFill>
                  <a:schemeClr val="bg1">
                    <a:lumMod val="50000"/>
                  </a:schemeClr>
                </a:solidFill>
                <a:latin typeface="Century Gothic" pitchFamily="34" charset="0"/>
              </a:rPr>
              <a:t>Ethnicity and race</a:t>
            </a:r>
          </a:p>
          <a:p>
            <a:pPr lvl="1"/>
            <a:r>
              <a:rPr lang="en-US" sz="4000" dirty="0" smtClean="0">
                <a:solidFill>
                  <a:schemeClr val="bg1">
                    <a:lumMod val="50000"/>
                  </a:schemeClr>
                </a:solidFill>
                <a:latin typeface="Century Gothic" pitchFamily="34" charset="0"/>
              </a:rPr>
              <a:t>Gender</a:t>
            </a:r>
          </a:p>
          <a:p>
            <a:pPr lvl="1"/>
            <a:r>
              <a:rPr lang="en-US" sz="4000" dirty="0" smtClean="0">
                <a:solidFill>
                  <a:schemeClr val="bg1">
                    <a:lumMod val="50000"/>
                  </a:schemeClr>
                </a:solidFill>
                <a:latin typeface="Century Gothic" pitchFamily="34" charset="0"/>
              </a:rPr>
              <a:t>Geography</a:t>
            </a:r>
          </a:p>
          <a:p>
            <a:pPr>
              <a:buNone/>
            </a:pPr>
            <a:endParaRPr lang="en-US" dirty="0"/>
          </a:p>
        </p:txBody>
      </p:sp>
      <p:sp>
        <p:nvSpPr>
          <p:cNvPr id="12290" name="TextBox 3"/>
          <p:cNvSpPr txBox="1">
            <a:spLocks noChangeArrowheads="1"/>
          </p:cNvSpPr>
          <p:nvPr/>
        </p:nvSpPr>
        <p:spPr bwMode="auto">
          <a:xfrm>
            <a:off x="381000" y="457200"/>
            <a:ext cx="8153400" cy="830997"/>
          </a:xfrm>
          <a:prstGeom prst="rect">
            <a:avLst/>
          </a:prstGeom>
          <a:noFill/>
          <a:ln w="9525">
            <a:noFill/>
            <a:miter lim="800000"/>
            <a:headEnd/>
            <a:tailEnd/>
          </a:ln>
        </p:spPr>
        <p:txBody>
          <a:bodyPr>
            <a:spAutoFit/>
          </a:bodyPr>
          <a:lstStyle/>
          <a:p>
            <a:r>
              <a:rPr lang="en-US" sz="4800" b="1" dirty="0" smtClean="0">
                <a:solidFill>
                  <a:schemeClr val="tx2">
                    <a:lumMod val="75000"/>
                  </a:schemeClr>
                </a:solidFill>
                <a:cs typeface="Arial" pitchFamily="34" charset="0"/>
              </a:rPr>
              <a:t>NEA Readers and Panelists</a:t>
            </a:r>
            <a:endParaRPr lang="en-US" sz="4800" b="1" dirty="0">
              <a:solidFill>
                <a:schemeClr val="tx2">
                  <a:lumMod val="75000"/>
                </a:schemeClr>
              </a:solidFill>
              <a:cs typeface="Arial" pitchFamily="34" charset="0"/>
            </a:endParaRPr>
          </a:p>
        </p:txBody>
      </p:sp>
      <p:sp>
        <p:nvSpPr>
          <p:cNvPr id="6" name="Rectangle 12"/>
          <p:cNvSpPr>
            <a:spLocks noChangeArrowheads="1"/>
          </p:cNvSpPr>
          <p:nvPr/>
        </p:nvSpPr>
        <p:spPr bwMode="auto">
          <a:xfrm>
            <a:off x="685800" y="1066800"/>
            <a:ext cx="7467600" cy="5334000"/>
          </a:xfrm>
          <a:prstGeom prst="rect">
            <a:avLst/>
          </a:prstGeom>
          <a:noFill/>
          <a:ln w="9525">
            <a:noFill/>
            <a:miter lim="800000"/>
            <a:headEnd/>
            <a:tailEnd/>
          </a:ln>
        </p:spPr>
        <p:txBody>
          <a:bodyPr anchor="ctr"/>
          <a:lstStyle/>
          <a:p>
            <a:pPr marL="342900" indent="-342900" eaLnBrk="0" fontAlgn="auto" hangingPunct="0">
              <a:spcBef>
                <a:spcPts val="0"/>
              </a:spcBef>
              <a:spcAft>
                <a:spcPts val="0"/>
              </a:spcAft>
              <a:tabLst>
                <a:tab pos="457200" algn="l"/>
              </a:tabLst>
              <a:defRPr/>
            </a:pPr>
            <a:endParaRPr lang="en-US" sz="2000" dirty="0">
              <a:solidFill>
                <a:schemeClr val="bg1">
                  <a:lumMod val="50000"/>
                </a:schemeClr>
              </a:solidFill>
              <a:ea typeface="Calibri" pitchFamily="34" charset="0"/>
              <a:cs typeface="Arial" pitchFamily="34" charset="0"/>
            </a:endParaRPr>
          </a:p>
        </p:txBody>
      </p:sp>
      <p:sp>
        <p:nvSpPr>
          <p:cNvPr id="8" name="Line 6"/>
          <p:cNvSpPr>
            <a:spLocks noChangeShapeType="1"/>
          </p:cNvSpPr>
          <p:nvPr/>
        </p:nvSpPr>
        <p:spPr bwMode="auto">
          <a:xfrm>
            <a:off x="457200" y="457200"/>
            <a:ext cx="5105400" cy="0"/>
          </a:xfrm>
          <a:prstGeom prst="line">
            <a:avLst/>
          </a:prstGeom>
          <a:noFill/>
          <a:ln w="9525">
            <a:solidFill>
              <a:schemeClr val="accent3">
                <a:lumMod val="50000"/>
              </a:schemeClr>
            </a:solidFill>
            <a:round/>
            <a:headEnd/>
            <a:tailEnd/>
          </a:ln>
        </p:spPr>
        <p:txBody>
          <a:bodyPr/>
          <a:lstStyle/>
          <a:p>
            <a:pPr fontAlgn="auto">
              <a:spcBef>
                <a:spcPts val="0"/>
              </a:spcBef>
              <a:spcAft>
                <a:spcPts val="0"/>
              </a:spcAft>
              <a:defRPr/>
            </a:pPr>
            <a:endParaRPr lang="en-US" dirty="0">
              <a:latin typeface="+mn-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8"/>
          <p:cNvSpPr>
            <a:spLocks noChangeArrowheads="1"/>
          </p:cNvSpPr>
          <p:nvPr/>
        </p:nvSpPr>
        <p:spPr bwMode="auto">
          <a:xfrm>
            <a:off x="457200" y="381000"/>
            <a:ext cx="5410200" cy="1190625"/>
          </a:xfrm>
          <a:prstGeom prst="rect">
            <a:avLst/>
          </a:prstGeom>
          <a:noFill/>
          <a:ln w="9525">
            <a:noFill/>
            <a:miter lim="800000"/>
            <a:headEnd/>
            <a:tailEnd/>
          </a:ln>
        </p:spPr>
        <p:txBody>
          <a:bodyPr>
            <a:spAutoFit/>
          </a:bodyPr>
          <a:lstStyle/>
          <a:p>
            <a:r>
              <a:rPr lang="en-US" b="1" dirty="0">
                <a:solidFill>
                  <a:schemeClr val="bg1"/>
                </a:solidFill>
                <a:cs typeface="Arial" pitchFamily="34" charset="0"/>
              </a:rPr>
              <a:t>Timeline – remember to think head</a:t>
            </a:r>
          </a:p>
          <a:p>
            <a:endParaRPr lang="en-US" b="1" dirty="0">
              <a:solidFill>
                <a:schemeClr val="bg1"/>
              </a:solidFill>
              <a:cs typeface="Arial" pitchFamily="34" charset="0"/>
            </a:endParaRPr>
          </a:p>
          <a:p>
            <a:endParaRPr lang="en-US" b="1" dirty="0">
              <a:solidFill>
                <a:schemeClr val="bg1"/>
              </a:solidFill>
              <a:cs typeface="Arial" pitchFamily="34" charset="0"/>
            </a:endParaRPr>
          </a:p>
          <a:p>
            <a:endParaRPr lang="en-US" dirty="0">
              <a:solidFill>
                <a:schemeClr val="bg1"/>
              </a:solidFill>
              <a:cs typeface="Arial" pitchFamily="34" charset="0"/>
            </a:endParaRPr>
          </a:p>
        </p:txBody>
      </p:sp>
      <p:sp>
        <p:nvSpPr>
          <p:cNvPr id="7" name="Right Arrow 6"/>
          <p:cNvSpPr/>
          <p:nvPr/>
        </p:nvSpPr>
        <p:spPr>
          <a:xfrm>
            <a:off x="304800" y="1981200"/>
            <a:ext cx="8839200" cy="4495800"/>
          </a:xfrm>
          <a:prstGeom prst="rightArrow">
            <a:avLst>
              <a:gd name="adj1" fmla="val 50000"/>
              <a:gd name="adj2" fmla="val 65769"/>
            </a:avLst>
          </a:prstGeom>
          <a:solidFill>
            <a:schemeClr val="bg1">
              <a:lumMod val="50000"/>
            </a:schemeClr>
          </a:solidFill>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grpSp>
        <p:nvGrpSpPr>
          <p:cNvPr id="2" name="Group 27"/>
          <p:cNvGrpSpPr/>
          <p:nvPr/>
        </p:nvGrpSpPr>
        <p:grpSpPr>
          <a:xfrm>
            <a:off x="609600" y="2667000"/>
            <a:ext cx="1524000" cy="2209800"/>
            <a:chOff x="609600" y="2209800"/>
            <a:chExt cx="1828800" cy="1905000"/>
          </a:xfrm>
          <a:solidFill>
            <a:schemeClr val="accent1">
              <a:lumMod val="90000"/>
            </a:schemeClr>
          </a:solidFill>
        </p:grpSpPr>
        <p:sp>
          <p:nvSpPr>
            <p:cNvPr id="9" name="Rectangle 2"/>
            <p:cNvSpPr>
              <a:spLocks noChangeArrowheads="1"/>
            </p:cNvSpPr>
            <p:nvPr/>
          </p:nvSpPr>
          <p:spPr bwMode="auto">
            <a:xfrm>
              <a:off x="609600" y="2209800"/>
              <a:ext cx="1828800" cy="1905000"/>
            </a:xfrm>
            <a:prstGeom prst="rect">
              <a:avLst/>
            </a:prstGeom>
            <a:solidFill>
              <a:schemeClr val="tx2">
                <a:lumMod val="75000"/>
              </a:schemeClr>
            </a:solidFill>
            <a:ln w="38100">
              <a:solidFill>
                <a:schemeClr val="bg1"/>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0" name="Rectangle 12"/>
            <p:cNvSpPr>
              <a:spLocks noChangeArrowheads="1"/>
            </p:cNvSpPr>
            <p:nvPr/>
          </p:nvSpPr>
          <p:spPr bwMode="auto">
            <a:xfrm>
              <a:off x="762000" y="2362200"/>
              <a:ext cx="1584960" cy="1600200"/>
            </a:xfrm>
            <a:prstGeom prst="rect">
              <a:avLst/>
            </a:prstGeom>
            <a:solidFill>
              <a:schemeClr val="tx2">
                <a:lumMod val="75000"/>
              </a:schemeClr>
            </a:solidFill>
            <a:ln w="9525">
              <a:noFill/>
              <a:miter lim="800000"/>
              <a:headEnd/>
              <a:tailEnd/>
            </a:ln>
          </p:spPr>
          <p:txBody>
            <a:bodyPr/>
            <a:lstStyle/>
            <a:p>
              <a:pPr fontAlgn="auto">
                <a:spcBef>
                  <a:spcPts val="0"/>
                </a:spcBef>
                <a:spcAft>
                  <a:spcPts val="0"/>
                </a:spcAft>
                <a:defRPr/>
              </a:pPr>
              <a:r>
                <a:rPr lang="en-US" sz="1600" b="1" dirty="0">
                  <a:solidFill>
                    <a:schemeClr val="bg1"/>
                  </a:solidFill>
                  <a:latin typeface="Arial" charset="0"/>
                </a:rPr>
                <a:t>Application</a:t>
              </a:r>
            </a:p>
            <a:p>
              <a:pPr fontAlgn="auto">
                <a:spcBef>
                  <a:spcPts val="0"/>
                </a:spcBef>
                <a:spcAft>
                  <a:spcPts val="0"/>
                </a:spcAft>
                <a:defRPr/>
              </a:pPr>
              <a:r>
                <a:rPr lang="en-US" sz="1600" b="1" dirty="0">
                  <a:solidFill>
                    <a:schemeClr val="bg1"/>
                  </a:solidFill>
                  <a:latin typeface="Arial" charset="0"/>
                </a:rPr>
                <a:t>Deadline</a:t>
              </a:r>
            </a:p>
            <a:p>
              <a:pPr fontAlgn="auto">
                <a:spcBef>
                  <a:spcPts val="0"/>
                </a:spcBef>
                <a:spcAft>
                  <a:spcPts val="0"/>
                </a:spcAft>
                <a:defRPr/>
              </a:pPr>
              <a:endParaRPr lang="en-US" sz="1600" b="1" dirty="0">
                <a:solidFill>
                  <a:schemeClr val="bg1"/>
                </a:solidFill>
                <a:latin typeface="Arial" charset="0"/>
              </a:endParaRPr>
            </a:p>
            <a:p>
              <a:pPr fontAlgn="auto">
                <a:spcBef>
                  <a:spcPts val="0"/>
                </a:spcBef>
                <a:spcAft>
                  <a:spcPts val="0"/>
                </a:spcAft>
                <a:defRPr/>
              </a:pPr>
              <a:endParaRPr lang="en-US" sz="1600" b="1" dirty="0">
                <a:solidFill>
                  <a:schemeClr val="bg1"/>
                </a:solidFill>
                <a:latin typeface="Arial" charset="0"/>
              </a:endParaRPr>
            </a:p>
            <a:p>
              <a:pPr fontAlgn="auto">
                <a:spcBef>
                  <a:spcPts val="0"/>
                </a:spcBef>
                <a:spcAft>
                  <a:spcPts val="0"/>
                </a:spcAft>
                <a:defRPr/>
              </a:pPr>
              <a:endParaRPr lang="en-US" sz="1600" b="1" dirty="0">
                <a:solidFill>
                  <a:schemeClr val="bg1"/>
                </a:solidFill>
                <a:latin typeface="Arial" charset="0"/>
              </a:endParaRPr>
            </a:p>
            <a:p>
              <a:pPr fontAlgn="auto">
                <a:spcBef>
                  <a:spcPts val="0"/>
                </a:spcBef>
                <a:spcAft>
                  <a:spcPts val="0"/>
                </a:spcAft>
                <a:defRPr/>
              </a:pPr>
              <a:r>
                <a:rPr lang="en-US" sz="1600" dirty="0" smtClean="0">
                  <a:solidFill>
                    <a:schemeClr val="bg1"/>
                  </a:solidFill>
                  <a:latin typeface="Arial" charset="0"/>
                </a:rPr>
                <a:t>March </a:t>
              </a:r>
            </a:p>
            <a:p>
              <a:pPr fontAlgn="auto">
                <a:spcBef>
                  <a:spcPts val="0"/>
                </a:spcBef>
                <a:spcAft>
                  <a:spcPts val="0"/>
                </a:spcAft>
                <a:defRPr/>
              </a:pPr>
              <a:r>
                <a:rPr lang="en-US" sz="1600" dirty="0" smtClean="0">
                  <a:solidFill>
                    <a:schemeClr val="bg1"/>
                  </a:solidFill>
                  <a:latin typeface="Arial" charset="0"/>
                </a:rPr>
                <a:t>2014</a:t>
              </a:r>
              <a:endParaRPr lang="en-US" sz="1600" dirty="0">
                <a:solidFill>
                  <a:schemeClr val="bg1"/>
                </a:solidFill>
                <a:latin typeface="Arial" charset="0"/>
              </a:endParaRPr>
            </a:p>
          </p:txBody>
        </p:sp>
      </p:grpSp>
      <p:grpSp>
        <p:nvGrpSpPr>
          <p:cNvPr id="3" name="Group 27"/>
          <p:cNvGrpSpPr/>
          <p:nvPr/>
        </p:nvGrpSpPr>
        <p:grpSpPr>
          <a:xfrm>
            <a:off x="2286000" y="2667000"/>
            <a:ext cx="1524000" cy="2209800"/>
            <a:chOff x="609600" y="2209800"/>
            <a:chExt cx="1828800" cy="1905000"/>
          </a:xfrm>
          <a:solidFill>
            <a:schemeClr val="accent3">
              <a:lumMod val="75000"/>
            </a:schemeClr>
          </a:solidFill>
        </p:grpSpPr>
        <p:sp>
          <p:nvSpPr>
            <p:cNvPr id="29" name="Rectangle 2"/>
            <p:cNvSpPr>
              <a:spLocks noChangeArrowheads="1"/>
            </p:cNvSpPr>
            <p:nvPr/>
          </p:nvSpPr>
          <p:spPr bwMode="auto">
            <a:xfrm>
              <a:off x="609600" y="2209800"/>
              <a:ext cx="1828800" cy="1905000"/>
            </a:xfrm>
            <a:prstGeom prst="rect">
              <a:avLst/>
            </a:prstGeom>
            <a:solidFill>
              <a:schemeClr val="accent3">
                <a:lumMod val="50000"/>
              </a:schemeClr>
            </a:solidFill>
            <a:ln w="38100">
              <a:solidFill>
                <a:schemeClr val="bg1"/>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30" name="Rectangle 12"/>
            <p:cNvSpPr>
              <a:spLocks noChangeArrowheads="1"/>
            </p:cNvSpPr>
            <p:nvPr/>
          </p:nvSpPr>
          <p:spPr bwMode="auto">
            <a:xfrm>
              <a:off x="762000" y="2362200"/>
              <a:ext cx="1584960" cy="1600200"/>
            </a:xfrm>
            <a:prstGeom prst="rect">
              <a:avLst/>
            </a:prstGeom>
            <a:solidFill>
              <a:schemeClr val="accent3">
                <a:lumMod val="50000"/>
              </a:schemeClr>
            </a:solidFill>
            <a:ln w="9525">
              <a:noFill/>
              <a:miter lim="800000"/>
              <a:headEnd/>
              <a:tailEnd/>
            </a:ln>
          </p:spPr>
          <p:txBody>
            <a:bodyPr/>
            <a:lstStyle/>
            <a:p>
              <a:pPr fontAlgn="auto">
                <a:spcBef>
                  <a:spcPts val="0"/>
                </a:spcBef>
                <a:spcAft>
                  <a:spcPts val="0"/>
                </a:spcAft>
                <a:defRPr/>
              </a:pPr>
              <a:r>
                <a:rPr lang="en-US" sz="1600" b="1" dirty="0">
                  <a:solidFill>
                    <a:schemeClr val="bg1"/>
                  </a:solidFill>
                  <a:latin typeface="Arial" charset="0"/>
                </a:rPr>
                <a:t>Panel Review</a:t>
              </a:r>
            </a:p>
            <a:p>
              <a:pPr fontAlgn="auto">
                <a:spcBef>
                  <a:spcPts val="0"/>
                </a:spcBef>
                <a:spcAft>
                  <a:spcPts val="0"/>
                </a:spcAft>
                <a:defRPr/>
              </a:pPr>
              <a:endParaRPr lang="en-US" sz="1600" b="1" dirty="0">
                <a:solidFill>
                  <a:schemeClr val="bg1"/>
                </a:solidFill>
                <a:latin typeface="Arial" charset="0"/>
              </a:endParaRPr>
            </a:p>
            <a:p>
              <a:pPr fontAlgn="auto">
                <a:spcBef>
                  <a:spcPts val="0"/>
                </a:spcBef>
                <a:spcAft>
                  <a:spcPts val="0"/>
                </a:spcAft>
                <a:defRPr/>
              </a:pPr>
              <a:endParaRPr lang="en-US" sz="1600" b="1" dirty="0">
                <a:solidFill>
                  <a:schemeClr val="bg1"/>
                </a:solidFill>
                <a:latin typeface="Arial" charset="0"/>
              </a:endParaRPr>
            </a:p>
            <a:p>
              <a:pPr fontAlgn="auto">
                <a:spcBef>
                  <a:spcPts val="0"/>
                </a:spcBef>
                <a:spcAft>
                  <a:spcPts val="0"/>
                </a:spcAft>
                <a:defRPr/>
              </a:pPr>
              <a:endParaRPr lang="en-US" sz="1600" b="1" dirty="0">
                <a:solidFill>
                  <a:schemeClr val="bg1"/>
                </a:solidFill>
                <a:latin typeface="Arial" charset="0"/>
              </a:endParaRPr>
            </a:p>
            <a:p>
              <a:pPr fontAlgn="auto">
                <a:spcBef>
                  <a:spcPts val="0"/>
                </a:spcBef>
                <a:spcAft>
                  <a:spcPts val="0"/>
                </a:spcAft>
                <a:defRPr/>
              </a:pPr>
              <a:r>
                <a:rPr lang="en-US" sz="1600" dirty="0" smtClean="0">
                  <a:solidFill>
                    <a:schemeClr val="bg1"/>
                  </a:solidFill>
                  <a:latin typeface="Arial" charset="0"/>
                </a:rPr>
                <a:t>September</a:t>
              </a:r>
            </a:p>
            <a:p>
              <a:pPr fontAlgn="auto">
                <a:spcBef>
                  <a:spcPts val="0"/>
                </a:spcBef>
                <a:spcAft>
                  <a:spcPts val="0"/>
                </a:spcAft>
                <a:defRPr/>
              </a:pPr>
              <a:r>
                <a:rPr lang="en-US" sz="1600" dirty="0" smtClean="0">
                  <a:solidFill>
                    <a:schemeClr val="bg1"/>
                  </a:solidFill>
                  <a:latin typeface="Arial" charset="0"/>
                </a:rPr>
                <a:t>2014</a:t>
              </a:r>
              <a:endParaRPr lang="en-US" sz="1600" dirty="0">
                <a:solidFill>
                  <a:schemeClr val="bg1"/>
                </a:solidFill>
                <a:latin typeface="Arial" charset="0"/>
              </a:endParaRPr>
            </a:p>
          </p:txBody>
        </p:sp>
      </p:grpSp>
      <p:grpSp>
        <p:nvGrpSpPr>
          <p:cNvPr id="4" name="Group 30"/>
          <p:cNvGrpSpPr/>
          <p:nvPr/>
        </p:nvGrpSpPr>
        <p:grpSpPr>
          <a:xfrm>
            <a:off x="3962400" y="2667000"/>
            <a:ext cx="1524000" cy="2209800"/>
            <a:chOff x="609600" y="2209800"/>
            <a:chExt cx="1828800" cy="1905000"/>
          </a:xfrm>
          <a:solidFill>
            <a:schemeClr val="tx2">
              <a:lumMod val="60000"/>
              <a:lumOff val="40000"/>
            </a:schemeClr>
          </a:solidFill>
        </p:grpSpPr>
        <p:sp>
          <p:nvSpPr>
            <p:cNvPr id="32" name="Rectangle 2"/>
            <p:cNvSpPr>
              <a:spLocks noChangeArrowheads="1"/>
            </p:cNvSpPr>
            <p:nvPr/>
          </p:nvSpPr>
          <p:spPr bwMode="auto">
            <a:xfrm>
              <a:off x="609600" y="2209800"/>
              <a:ext cx="1828800" cy="1905000"/>
            </a:xfrm>
            <a:prstGeom prst="rect">
              <a:avLst/>
            </a:prstGeom>
            <a:grpFill/>
            <a:ln w="38100">
              <a:solidFill>
                <a:schemeClr val="bg1"/>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33" name="Rectangle 12"/>
            <p:cNvSpPr>
              <a:spLocks noChangeArrowheads="1"/>
            </p:cNvSpPr>
            <p:nvPr/>
          </p:nvSpPr>
          <p:spPr bwMode="auto">
            <a:xfrm>
              <a:off x="701040" y="2406869"/>
              <a:ext cx="1584960" cy="1600200"/>
            </a:xfrm>
            <a:prstGeom prst="rect">
              <a:avLst/>
            </a:prstGeom>
            <a:grpFill/>
            <a:ln w="9525">
              <a:noFill/>
              <a:miter lim="800000"/>
              <a:headEnd/>
              <a:tailEnd/>
            </a:ln>
          </p:spPr>
          <p:txBody>
            <a:bodyPr/>
            <a:lstStyle/>
            <a:p>
              <a:pPr fontAlgn="auto">
                <a:spcBef>
                  <a:spcPts val="0"/>
                </a:spcBef>
                <a:spcAft>
                  <a:spcPts val="0"/>
                </a:spcAft>
                <a:defRPr/>
              </a:pPr>
              <a:r>
                <a:rPr lang="en-US" sz="1600" b="1" dirty="0">
                  <a:solidFill>
                    <a:schemeClr val="bg1"/>
                  </a:solidFill>
                  <a:latin typeface="Arial" charset="0"/>
                </a:rPr>
                <a:t>Council Approval</a:t>
              </a:r>
            </a:p>
            <a:p>
              <a:pPr fontAlgn="auto">
                <a:spcBef>
                  <a:spcPts val="0"/>
                </a:spcBef>
                <a:spcAft>
                  <a:spcPts val="0"/>
                </a:spcAft>
                <a:defRPr/>
              </a:pPr>
              <a:endParaRPr lang="en-US" sz="1600" b="1" dirty="0">
                <a:solidFill>
                  <a:schemeClr val="bg1"/>
                </a:solidFill>
                <a:latin typeface="Arial" charset="0"/>
              </a:endParaRPr>
            </a:p>
            <a:p>
              <a:pPr fontAlgn="auto">
                <a:spcBef>
                  <a:spcPts val="0"/>
                </a:spcBef>
                <a:spcAft>
                  <a:spcPts val="0"/>
                </a:spcAft>
                <a:defRPr/>
              </a:pPr>
              <a:endParaRPr lang="en-US" sz="1600" b="1" dirty="0">
                <a:solidFill>
                  <a:schemeClr val="bg1"/>
                </a:solidFill>
                <a:latin typeface="Arial" charset="0"/>
              </a:endParaRPr>
            </a:p>
            <a:p>
              <a:pPr fontAlgn="auto">
                <a:spcBef>
                  <a:spcPts val="0"/>
                </a:spcBef>
                <a:spcAft>
                  <a:spcPts val="0"/>
                </a:spcAft>
                <a:defRPr/>
              </a:pPr>
              <a:endParaRPr lang="en-US" sz="1600" b="1" dirty="0">
                <a:solidFill>
                  <a:schemeClr val="bg1"/>
                </a:solidFill>
                <a:latin typeface="Arial" charset="0"/>
              </a:endParaRPr>
            </a:p>
            <a:p>
              <a:pPr fontAlgn="auto">
                <a:spcBef>
                  <a:spcPts val="0"/>
                </a:spcBef>
                <a:spcAft>
                  <a:spcPts val="0"/>
                </a:spcAft>
                <a:defRPr/>
              </a:pPr>
              <a:r>
                <a:rPr lang="en-US" sz="1600" dirty="0" smtClean="0">
                  <a:solidFill>
                    <a:schemeClr val="bg1"/>
                  </a:solidFill>
                  <a:latin typeface="Arial" charset="0"/>
                </a:rPr>
                <a:t>October </a:t>
              </a:r>
            </a:p>
            <a:p>
              <a:pPr fontAlgn="auto">
                <a:spcBef>
                  <a:spcPts val="0"/>
                </a:spcBef>
                <a:spcAft>
                  <a:spcPts val="0"/>
                </a:spcAft>
                <a:defRPr/>
              </a:pPr>
              <a:r>
                <a:rPr lang="en-US" sz="1600" dirty="0" smtClean="0">
                  <a:solidFill>
                    <a:schemeClr val="bg1"/>
                  </a:solidFill>
                  <a:latin typeface="Arial" charset="0"/>
                </a:rPr>
                <a:t>2014</a:t>
              </a:r>
              <a:endParaRPr lang="en-US" sz="1600" dirty="0">
                <a:solidFill>
                  <a:schemeClr val="bg1"/>
                </a:solidFill>
                <a:latin typeface="Arial" charset="0"/>
              </a:endParaRPr>
            </a:p>
          </p:txBody>
        </p:sp>
      </p:grpSp>
      <p:grpSp>
        <p:nvGrpSpPr>
          <p:cNvPr id="5" name="Group 33"/>
          <p:cNvGrpSpPr/>
          <p:nvPr/>
        </p:nvGrpSpPr>
        <p:grpSpPr>
          <a:xfrm>
            <a:off x="5638800" y="2667000"/>
            <a:ext cx="1524000" cy="2209800"/>
            <a:chOff x="609600" y="2209800"/>
            <a:chExt cx="1828800" cy="1905000"/>
          </a:xfrm>
          <a:solidFill>
            <a:schemeClr val="accent4"/>
          </a:solidFill>
        </p:grpSpPr>
        <p:sp>
          <p:nvSpPr>
            <p:cNvPr id="35" name="Rectangle 2"/>
            <p:cNvSpPr>
              <a:spLocks noChangeArrowheads="1"/>
            </p:cNvSpPr>
            <p:nvPr/>
          </p:nvSpPr>
          <p:spPr bwMode="auto">
            <a:xfrm>
              <a:off x="609600" y="2209800"/>
              <a:ext cx="1828800" cy="1905000"/>
            </a:xfrm>
            <a:prstGeom prst="rect">
              <a:avLst/>
            </a:prstGeom>
            <a:solidFill>
              <a:schemeClr val="accent3">
                <a:lumMod val="75000"/>
              </a:schemeClr>
            </a:solidFill>
            <a:ln w="38100">
              <a:solidFill>
                <a:schemeClr val="bg1"/>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36" name="Rectangle 12"/>
            <p:cNvSpPr>
              <a:spLocks noChangeArrowheads="1"/>
            </p:cNvSpPr>
            <p:nvPr/>
          </p:nvSpPr>
          <p:spPr bwMode="auto">
            <a:xfrm>
              <a:off x="762000" y="2362200"/>
              <a:ext cx="1584960" cy="1600200"/>
            </a:xfrm>
            <a:prstGeom prst="rect">
              <a:avLst/>
            </a:prstGeom>
            <a:solidFill>
              <a:schemeClr val="accent3">
                <a:lumMod val="75000"/>
              </a:schemeClr>
            </a:solidFill>
            <a:ln w="9525">
              <a:noFill/>
              <a:miter lim="800000"/>
              <a:headEnd/>
              <a:tailEnd/>
            </a:ln>
          </p:spPr>
          <p:txBody>
            <a:bodyPr/>
            <a:lstStyle/>
            <a:p>
              <a:pPr fontAlgn="auto">
                <a:spcBef>
                  <a:spcPts val="0"/>
                </a:spcBef>
                <a:spcAft>
                  <a:spcPts val="0"/>
                </a:spcAft>
                <a:defRPr/>
              </a:pPr>
              <a:r>
                <a:rPr lang="en-US" sz="1600" b="1" dirty="0">
                  <a:solidFill>
                    <a:schemeClr val="bg1"/>
                  </a:solidFill>
                  <a:latin typeface="Arial" charset="0"/>
                </a:rPr>
                <a:t>Award Notification</a:t>
              </a:r>
            </a:p>
            <a:p>
              <a:pPr fontAlgn="auto">
                <a:spcBef>
                  <a:spcPts val="0"/>
                </a:spcBef>
                <a:spcAft>
                  <a:spcPts val="0"/>
                </a:spcAft>
                <a:defRPr/>
              </a:pPr>
              <a:endParaRPr lang="en-US" sz="1600" b="1" dirty="0">
                <a:solidFill>
                  <a:schemeClr val="bg1"/>
                </a:solidFill>
                <a:latin typeface="Arial" charset="0"/>
              </a:endParaRPr>
            </a:p>
            <a:p>
              <a:pPr fontAlgn="auto">
                <a:spcBef>
                  <a:spcPts val="0"/>
                </a:spcBef>
                <a:spcAft>
                  <a:spcPts val="0"/>
                </a:spcAft>
                <a:defRPr/>
              </a:pPr>
              <a:endParaRPr lang="en-US" sz="1600" b="1" dirty="0">
                <a:solidFill>
                  <a:schemeClr val="bg1"/>
                </a:solidFill>
                <a:latin typeface="Arial" charset="0"/>
              </a:endParaRPr>
            </a:p>
            <a:p>
              <a:pPr fontAlgn="auto">
                <a:spcBef>
                  <a:spcPts val="0"/>
                </a:spcBef>
                <a:spcAft>
                  <a:spcPts val="0"/>
                </a:spcAft>
                <a:defRPr/>
              </a:pPr>
              <a:endParaRPr lang="en-US" sz="1600" b="1" dirty="0">
                <a:solidFill>
                  <a:schemeClr val="bg1"/>
                </a:solidFill>
                <a:latin typeface="Arial" charset="0"/>
              </a:endParaRPr>
            </a:p>
            <a:p>
              <a:pPr fontAlgn="auto">
                <a:spcBef>
                  <a:spcPts val="0"/>
                </a:spcBef>
                <a:spcAft>
                  <a:spcPts val="0"/>
                </a:spcAft>
                <a:defRPr/>
              </a:pPr>
              <a:r>
                <a:rPr lang="en-US" sz="1600" dirty="0" smtClean="0">
                  <a:solidFill>
                    <a:schemeClr val="bg1"/>
                  </a:solidFill>
                  <a:latin typeface="Arial" charset="0"/>
                </a:rPr>
                <a:t>December </a:t>
              </a:r>
            </a:p>
            <a:p>
              <a:pPr fontAlgn="auto">
                <a:spcBef>
                  <a:spcPts val="0"/>
                </a:spcBef>
                <a:spcAft>
                  <a:spcPts val="0"/>
                </a:spcAft>
                <a:defRPr/>
              </a:pPr>
              <a:r>
                <a:rPr lang="en-US" sz="1600" dirty="0" smtClean="0">
                  <a:solidFill>
                    <a:schemeClr val="bg1"/>
                  </a:solidFill>
                  <a:latin typeface="Arial" charset="0"/>
                </a:rPr>
                <a:t>2014</a:t>
              </a:r>
              <a:endParaRPr lang="en-US" sz="1600" dirty="0">
                <a:solidFill>
                  <a:schemeClr val="bg1"/>
                </a:solidFill>
                <a:latin typeface="Arial" charset="0"/>
              </a:endParaRPr>
            </a:p>
            <a:p>
              <a:pPr fontAlgn="auto">
                <a:spcBef>
                  <a:spcPts val="0"/>
                </a:spcBef>
                <a:spcAft>
                  <a:spcPts val="0"/>
                </a:spcAft>
                <a:defRPr/>
              </a:pPr>
              <a:endParaRPr lang="en-US" sz="1600" dirty="0">
                <a:latin typeface="Arial" charset="0"/>
              </a:endParaRPr>
            </a:p>
          </p:txBody>
        </p:sp>
      </p:grpSp>
      <p:grpSp>
        <p:nvGrpSpPr>
          <p:cNvPr id="6" name="Group 36"/>
          <p:cNvGrpSpPr/>
          <p:nvPr/>
        </p:nvGrpSpPr>
        <p:grpSpPr>
          <a:xfrm>
            <a:off x="7315200" y="2667000"/>
            <a:ext cx="1524000" cy="2209800"/>
            <a:chOff x="609600" y="2209800"/>
            <a:chExt cx="1828800" cy="1905000"/>
          </a:xfrm>
          <a:solidFill>
            <a:schemeClr val="accent5"/>
          </a:solidFill>
        </p:grpSpPr>
        <p:sp>
          <p:nvSpPr>
            <p:cNvPr id="38" name="Rectangle 2"/>
            <p:cNvSpPr>
              <a:spLocks noChangeArrowheads="1"/>
            </p:cNvSpPr>
            <p:nvPr/>
          </p:nvSpPr>
          <p:spPr bwMode="auto">
            <a:xfrm>
              <a:off x="609600" y="2209800"/>
              <a:ext cx="1828800" cy="1905000"/>
            </a:xfrm>
            <a:prstGeom prst="rect">
              <a:avLst/>
            </a:prstGeom>
            <a:grpFill/>
            <a:ln w="38100">
              <a:solidFill>
                <a:schemeClr val="bg1"/>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39" name="Rectangle 12"/>
            <p:cNvSpPr>
              <a:spLocks noChangeArrowheads="1"/>
            </p:cNvSpPr>
            <p:nvPr/>
          </p:nvSpPr>
          <p:spPr bwMode="auto">
            <a:xfrm>
              <a:off x="762000" y="2362200"/>
              <a:ext cx="1584960" cy="1600200"/>
            </a:xfrm>
            <a:prstGeom prst="rect">
              <a:avLst/>
            </a:prstGeom>
            <a:grpFill/>
            <a:ln w="9525">
              <a:noFill/>
              <a:miter lim="800000"/>
              <a:headEnd/>
              <a:tailEnd/>
            </a:ln>
          </p:spPr>
          <p:txBody>
            <a:bodyPr/>
            <a:lstStyle/>
            <a:p>
              <a:pPr fontAlgn="auto">
                <a:spcBef>
                  <a:spcPts val="0"/>
                </a:spcBef>
                <a:spcAft>
                  <a:spcPts val="0"/>
                </a:spcAft>
                <a:defRPr/>
              </a:pPr>
              <a:r>
                <a:rPr lang="en-US" sz="1600" b="1" dirty="0">
                  <a:solidFill>
                    <a:schemeClr val="bg1"/>
                  </a:solidFill>
                  <a:latin typeface="Arial" charset="0"/>
                </a:rPr>
                <a:t>Project</a:t>
              </a:r>
            </a:p>
            <a:p>
              <a:pPr fontAlgn="auto">
                <a:spcBef>
                  <a:spcPts val="0"/>
                </a:spcBef>
                <a:spcAft>
                  <a:spcPts val="0"/>
                </a:spcAft>
                <a:defRPr/>
              </a:pPr>
              <a:r>
                <a:rPr lang="en-US" sz="1600" b="1" dirty="0">
                  <a:solidFill>
                    <a:schemeClr val="bg1"/>
                  </a:solidFill>
                  <a:latin typeface="Arial" charset="0"/>
                </a:rPr>
                <a:t>Start</a:t>
              </a:r>
            </a:p>
            <a:p>
              <a:pPr fontAlgn="auto">
                <a:spcBef>
                  <a:spcPts val="0"/>
                </a:spcBef>
                <a:spcAft>
                  <a:spcPts val="0"/>
                </a:spcAft>
                <a:defRPr/>
              </a:pPr>
              <a:endParaRPr lang="en-US" sz="1600" b="1" dirty="0">
                <a:solidFill>
                  <a:schemeClr val="bg1"/>
                </a:solidFill>
                <a:latin typeface="Arial" charset="0"/>
              </a:endParaRPr>
            </a:p>
            <a:p>
              <a:pPr fontAlgn="auto">
                <a:spcBef>
                  <a:spcPts val="0"/>
                </a:spcBef>
                <a:spcAft>
                  <a:spcPts val="0"/>
                </a:spcAft>
                <a:defRPr/>
              </a:pPr>
              <a:endParaRPr lang="en-US" sz="1600" b="1" dirty="0">
                <a:solidFill>
                  <a:schemeClr val="bg1"/>
                </a:solidFill>
                <a:latin typeface="Arial" charset="0"/>
              </a:endParaRPr>
            </a:p>
            <a:p>
              <a:pPr fontAlgn="auto">
                <a:spcBef>
                  <a:spcPts val="0"/>
                </a:spcBef>
                <a:spcAft>
                  <a:spcPts val="0"/>
                </a:spcAft>
                <a:defRPr/>
              </a:pPr>
              <a:endParaRPr lang="en-US" sz="1600" b="1" dirty="0">
                <a:solidFill>
                  <a:schemeClr val="bg1"/>
                </a:solidFill>
                <a:latin typeface="Arial" charset="0"/>
              </a:endParaRPr>
            </a:p>
            <a:p>
              <a:pPr fontAlgn="auto">
                <a:spcBef>
                  <a:spcPts val="0"/>
                </a:spcBef>
                <a:spcAft>
                  <a:spcPts val="0"/>
                </a:spcAft>
                <a:defRPr/>
              </a:pPr>
              <a:r>
                <a:rPr lang="en-US" sz="1600" dirty="0" smtClean="0">
                  <a:solidFill>
                    <a:schemeClr val="bg1"/>
                  </a:solidFill>
                  <a:latin typeface="Arial" charset="0"/>
                </a:rPr>
                <a:t>January 1, </a:t>
              </a:r>
            </a:p>
            <a:p>
              <a:pPr fontAlgn="auto">
                <a:spcBef>
                  <a:spcPts val="0"/>
                </a:spcBef>
                <a:spcAft>
                  <a:spcPts val="0"/>
                </a:spcAft>
                <a:defRPr/>
              </a:pPr>
              <a:r>
                <a:rPr lang="en-US" sz="1600" dirty="0" smtClean="0">
                  <a:solidFill>
                    <a:schemeClr val="bg1"/>
                  </a:solidFill>
                  <a:latin typeface="Arial" charset="0"/>
                </a:rPr>
                <a:t>2015</a:t>
              </a:r>
              <a:endParaRPr lang="en-US" sz="1600" dirty="0">
                <a:solidFill>
                  <a:schemeClr val="bg1"/>
                </a:solidFill>
                <a:latin typeface="Arial" charset="0"/>
              </a:endParaRPr>
            </a:p>
            <a:p>
              <a:pPr fontAlgn="auto">
                <a:spcBef>
                  <a:spcPts val="0"/>
                </a:spcBef>
                <a:spcAft>
                  <a:spcPts val="0"/>
                </a:spcAft>
                <a:defRPr/>
              </a:pPr>
              <a:endParaRPr lang="en-US" sz="1600" dirty="0">
                <a:solidFill>
                  <a:schemeClr val="bg1"/>
                </a:solidFill>
                <a:latin typeface="Arial" charset="0"/>
              </a:endParaRPr>
            </a:p>
          </p:txBody>
        </p:sp>
      </p:grpSp>
      <p:sp>
        <p:nvSpPr>
          <p:cNvPr id="19465" name="TextBox 40"/>
          <p:cNvSpPr txBox="1">
            <a:spLocks noChangeArrowheads="1"/>
          </p:cNvSpPr>
          <p:nvPr/>
        </p:nvSpPr>
        <p:spPr bwMode="auto">
          <a:xfrm>
            <a:off x="381000" y="457200"/>
            <a:ext cx="8229600" cy="830997"/>
          </a:xfrm>
          <a:prstGeom prst="rect">
            <a:avLst/>
          </a:prstGeom>
          <a:noFill/>
          <a:ln w="9525">
            <a:noFill/>
            <a:miter lim="800000"/>
            <a:headEnd/>
            <a:tailEnd/>
          </a:ln>
        </p:spPr>
        <p:txBody>
          <a:bodyPr>
            <a:spAutoFit/>
          </a:bodyPr>
          <a:lstStyle/>
          <a:p>
            <a:r>
              <a:rPr lang="en-US" sz="4800" b="1" dirty="0" smtClean="0">
                <a:solidFill>
                  <a:schemeClr val="tx2">
                    <a:lumMod val="75000"/>
                  </a:schemeClr>
                </a:solidFill>
                <a:latin typeface="+mj-lt"/>
                <a:cs typeface="Arial" pitchFamily="34" charset="0"/>
              </a:rPr>
              <a:t>Timeline | Poetry FY 2015</a:t>
            </a:r>
            <a:endParaRPr lang="en-US" sz="4800" b="1" dirty="0">
              <a:solidFill>
                <a:schemeClr val="tx2">
                  <a:lumMod val="75000"/>
                </a:schemeClr>
              </a:solidFill>
              <a:latin typeface="+mj-lt"/>
              <a:cs typeface="Arial" pitchFamily="34" charset="0"/>
            </a:endParaRPr>
          </a:p>
        </p:txBody>
      </p:sp>
      <p:sp>
        <p:nvSpPr>
          <p:cNvPr id="42" name="Line 6"/>
          <p:cNvSpPr>
            <a:spLocks noChangeShapeType="1"/>
          </p:cNvSpPr>
          <p:nvPr/>
        </p:nvSpPr>
        <p:spPr bwMode="auto">
          <a:xfrm>
            <a:off x="457200" y="457200"/>
            <a:ext cx="3656013" cy="0"/>
          </a:xfrm>
          <a:prstGeom prst="line">
            <a:avLst/>
          </a:prstGeom>
          <a:noFill/>
          <a:ln w="9525">
            <a:solidFill>
              <a:schemeClr val="accent3">
                <a:lumMod val="75000"/>
              </a:schemeClr>
            </a:solidFill>
            <a:round/>
            <a:headEnd/>
            <a:tailEnd/>
          </a:ln>
        </p:spPr>
        <p:txBody>
          <a:bodyPr/>
          <a:lstStyle/>
          <a:p>
            <a:pPr fontAlgn="auto">
              <a:spcBef>
                <a:spcPts val="0"/>
              </a:spcBef>
              <a:spcAft>
                <a:spcPts val="0"/>
              </a:spcAft>
              <a:defRPr/>
            </a:pPr>
            <a:endParaRPr lang="en-US" dirty="0">
              <a:latin typeface="+mn-lt"/>
            </a:endParaRPr>
          </a:p>
        </p:txBody>
      </p:sp>
      <p:sp>
        <p:nvSpPr>
          <p:cNvPr id="21" name="Line 6"/>
          <p:cNvSpPr>
            <a:spLocks noChangeShapeType="1"/>
          </p:cNvSpPr>
          <p:nvPr/>
        </p:nvSpPr>
        <p:spPr bwMode="auto">
          <a:xfrm>
            <a:off x="457200" y="457200"/>
            <a:ext cx="5105400" cy="0"/>
          </a:xfrm>
          <a:prstGeom prst="line">
            <a:avLst/>
          </a:prstGeom>
          <a:noFill/>
          <a:ln w="9525">
            <a:solidFill>
              <a:schemeClr val="accent3">
                <a:lumMod val="50000"/>
              </a:schemeClr>
            </a:solidFill>
            <a:round/>
            <a:headEnd/>
            <a:tailEnd/>
          </a:ln>
        </p:spPr>
        <p:txBody>
          <a:bodyPr/>
          <a:lstStyle/>
          <a:p>
            <a:pPr fontAlgn="auto">
              <a:spcBef>
                <a:spcPts val="0"/>
              </a:spcBef>
              <a:spcAft>
                <a:spcPts val="0"/>
              </a:spcAft>
              <a:defRPr/>
            </a:pPr>
            <a:endParaRPr lang="en-US" dirty="0">
              <a:latin typeface="+mn-lt"/>
            </a:endParaRPr>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81000" y="1722437"/>
            <a:ext cx="8229600" cy="4525963"/>
          </a:xfrm>
        </p:spPr>
        <p:txBody>
          <a:bodyPr/>
          <a:lstStyle/>
          <a:p>
            <a:r>
              <a:rPr lang="en-US" sz="3600" dirty="0" smtClean="0">
                <a:solidFill>
                  <a:schemeClr val="bg1">
                    <a:lumMod val="50000"/>
                  </a:schemeClr>
                </a:solidFill>
                <a:latin typeface="Century Gothic" pitchFamily="34" charset="0"/>
              </a:rPr>
              <a:t>E-mail notifications go out to all applicants </a:t>
            </a:r>
            <a:r>
              <a:rPr lang="en-US" sz="3600" dirty="0" smtClean="0">
                <a:solidFill>
                  <a:schemeClr val="accent6">
                    <a:lumMod val="75000"/>
                  </a:schemeClr>
                </a:solidFill>
                <a:latin typeface="Century Gothic" pitchFamily="34" charset="0"/>
              </a:rPr>
              <a:t>around Thanksgiving</a:t>
            </a:r>
            <a:r>
              <a:rPr lang="en-US" sz="3600" dirty="0" smtClean="0">
                <a:solidFill>
                  <a:schemeClr val="bg1">
                    <a:lumMod val="50000"/>
                  </a:schemeClr>
                </a:solidFill>
                <a:latin typeface="Century Gothic" pitchFamily="34" charset="0"/>
              </a:rPr>
              <a:t>.  </a:t>
            </a:r>
          </a:p>
          <a:p>
            <a:r>
              <a:rPr lang="en-US" sz="3600" dirty="0" smtClean="0">
                <a:solidFill>
                  <a:schemeClr val="bg1">
                    <a:lumMod val="50000"/>
                  </a:schemeClr>
                </a:solidFill>
                <a:latin typeface="Century Gothic" pitchFamily="34" charset="0"/>
              </a:rPr>
              <a:t>If you change your email address during the year, please email us at </a:t>
            </a:r>
            <a:r>
              <a:rPr lang="en-US" sz="3600" dirty="0" smtClean="0">
                <a:solidFill>
                  <a:schemeClr val="accent6">
                    <a:lumMod val="75000"/>
                  </a:schemeClr>
                </a:solidFill>
                <a:latin typeface="Century Gothic" pitchFamily="34" charset="0"/>
              </a:rPr>
              <a:t>litfellowships@arts.gov </a:t>
            </a:r>
            <a:r>
              <a:rPr lang="en-US" sz="3600" dirty="0" smtClean="0">
                <a:solidFill>
                  <a:schemeClr val="bg1">
                    <a:lumMod val="50000"/>
                  </a:schemeClr>
                </a:solidFill>
                <a:latin typeface="Century Gothic" pitchFamily="34" charset="0"/>
              </a:rPr>
              <a:t>to update your file.  </a:t>
            </a:r>
          </a:p>
          <a:p>
            <a:pPr>
              <a:buNone/>
            </a:pPr>
            <a:endParaRPr lang="en-US" dirty="0"/>
          </a:p>
        </p:txBody>
      </p:sp>
      <p:sp>
        <p:nvSpPr>
          <p:cNvPr id="12290" name="TextBox 3"/>
          <p:cNvSpPr txBox="1">
            <a:spLocks noChangeArrowheads="1"/>
          </p:cNvSpPr>
          <p:nvPr/>
        </p:nvSpPr>
        <p:spPr bwMode="auto">
          <a:xfrm>
            <a:off x="381000" y="457200"/>
            <a:ext cx="8153400" cy="830997"/>
          </a:xfrm>
          <a:prstGeom prst="rect">
            <a:avLst/>
          </a:prstGeom>
          <a:noFill/>
          <a:ln w="9525">
            <a:noFill/>
            <a:miter lim="800000"/>
            <a:headEnd/>
            <a:tailEnd/>
          </a:ln>
        </p:spPr>
        <p:txBody>
          <a:bodyPr>
            <a:spAutoFit/>
          </a:bodyPr>
          <a:lstStyle/>
          <a:p>
            <a:r>
              <a:rPr lang="en-US" sz="4800" b="1" dirty="0" smtClean="0">
                <a:solidFill>
                  <a:schemeClr val="tx2">
                    <a:lumMod val="75000"/>
                  </a:schemeClr>
                </a:solidFill>
                <a:cs typeface="Arial" pitchFamily="34" charset="0"/>
              </a:rPr>
              <a:t>Notification Process</a:t>
            </a:r>
            <a:endParaRPr lang="en-US" sz="4800" b="1" dirty="0">
              <a:solidFill>
                <a:schemeClr val="tx2">
                  <a:lumMod val="75000"/>
                </a:schemeClr>
              </a:solidFill>
              <a:cs typeface="Arial" pitchFamily="34" charset="0"/>
            </a:endParaRPr>
          </a:p>
        </p:txBody>
      </p:sp>
      <p:sp>
        <p:nvSpPr>
          <p:cNvPr id="6" name="Rectangle 12"/>
          <p:cNvSpPr>
            <a:spLocks noChangeArrowheads="1"/>
          </p:cNvSpPr>
          <p:nvPr/>
        </p:nvSpPr>
        <p:spPr bwMode="auto">
          <a:xfrm>
            <a:off x="685800" y="1066800"/>
            <a:ext cx="7467600" cy="5334000"/>
          </a:xfrm>
          <a:prstGeom prst="rect">
            <a:avLst/>
          </a:prstGeom>
          <a:noFill/>
          <a:ln w="9525">
            <a:noFill/>
            <a:miter lim="800000"/>
            <a:headEnd/>
            <a:tailEnd/>
          </a:ln>
        </p:spPr>
        <p:txBody>
          <a:bodyPr anchor="ctr"/>
          <a:lstStyle/>
          <a:p>
            <a:pPr marL="342900" indent="-342900" eaLnBrk="0" fontAlgn="auto" hangingPunct="0">
              <a:spcBef>
                <a:spcPts val="0"/>
              </a:spcBef>
              <a:spcAft>
                <a:spcPts val="0"/>
              </a:spcAft>
              <a:tabLst>
                <a:tab pos="457200" algn="l"/>
              </a:tabLst>
              <a:defRPr/>
            </a:pPr>
            <a:endParaRPr lang="en-US" sz="2000" dirty="0">
              <a:solidFill>
                <a:schemeClr val="bg1">
                  <a:lumMod val="50000"/>
                </a:schemeClr>
              </a:solidFill>
              <a:ea typeface="Calibri" pitchFamily="34" charset="0"/>
              <a:cs typeface="Arial" pitchFamily="34" charset="0"/>
            </a:endParaRPr>
          </a:p>
        </p:txBody>
      </p:sp>
      <p:sp>
        <p:nvSpPr>
          <p:cNvPr id="8" name="Line 6"/>
          <p:cNvSpPr>
            <a:spLocks noChangeShapeType="1"/>
          </p:cNvSpPr>
          <p:nvPr/>
        </p:nvSpPr>
        <p:spPr bwMode="auto">
          <a:xfrm>
            <a:off x="457200" y="457200"/>
            <a:ext cx="5105400" cy="0"/>
          </a:xfrm>
          <a:prstGeom prst="line">
            <a:avLst/>
          </a:prstGeom>
          <a:noFill/>
          <a:ln w="9525">
            <a:solidFill>
              <a:schemeClr val="accent3">
                <a:lumMod val="50000"/>
              </a:schemeClr>
            </a:solidFill>
            <a:round/>
            <a:headEnd/>
            <a:tailEnd/>
          </a:ln>
        </p:spPr>
        <p:txBody>
          <a:bodyPr/>
          <a:lstStyle/>
          <a:p>
            <a:pPr fontAlgn="auto">
              <a:spcBef>
                <a:spcPts val="0"/>
              </a:spcBef>
              <a:spcAft>
                <a:spcPts val="0"/>
              </a:spcAft>
              <a:defRPr/>
            </a:pPr>
            <a:endParaRPr lang="en-US" dirty="0">
              <a:latin typeface="+mn-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381000" y="457200"/>
            <a:ext cx="8153400" cy="830997"/>
          </a:xfrm>
          <a:prstGeom prst="rect">
            <a:avLst/>
          </a:prstGeom>
          <a:noFill/>
          <a:ln w="9525">
            <a:noFill/>
            <a:miter lim="800000"/>
            <a:headEnd/>
            <a:tailEnd/>
          </a:ln>
        </p:spPr>
        <p:txBody>
          <a:bodyPr>
            <a:spAutoFit/>
          </a:bodyPr>
          <a:lstStyle/>
          <a:p>
            <a:r>
              <a:rPr lang="en-US" sz="4800" b="1" dirty="0" smtClean="0">
                <a:solidFill>
                  <a:schemeClr val="accent5">
                    <a:lumMod val="75000"/>
                  </a:schemeClr>
                </a:solidFill>
                <a:cs typeface="Arial" pitchFamily="34" charset="0"/>
              </a:rPr>
              <a:t>Writers’ Corner </a:t>
            </a:r>
            <a:endParaRPr lang="en-US" sz="4800" b="1" dirty="0">
              <a:solidFill>
                <a:schemeClr val="accent5">
                  <a:lumMod val="75000"/>
                </a:schemeClr>
              </a:solidFill>
              <a:cs typeface="Arial" pitchFamily="34" charset="0"/>
            </a:endParaRPr>
          </a:p>
        </p:txBody>
      </p:sp>
      <p:sp>
        <p:nvSpPr>
          <p:cNvPr id="6" name="Rectangle 12"/>
          <p:cNvSpPr>
            <a:spLocks noChangeArrowheads="1"/>
          </p:cNvSpPr>
          <p:nvPr/>
        </p:nvSpPr>
        <p:spPr bwMode="auto">
          <a:xfrm>
            <a:off x="685800" y="1066800"/>
            <a:ext cx="7467600" cy="5334000"/>
          </a:xfrm>
          <a:prstGeom prst="rect">
            <a:avLst/>
          </a:prstGeom>
          <a:noFill/>
          <a:ln w="9525">
            <a:noFill/>
            <a:miter lim="800000"/>
            <a:headEnd/>
            <a:tailEnd/>
          </a:ln>
        </p:spPr>
        <p:txBody>
          <a:bodyPr anchor="ctr"/>
          <a:lstStyle/>
          <a:p>
            <a:pPr marL="342900" indent="-342900" eaLnBrk="0" fontAlgn="auto" hangingPunct="0">
              <a:spcBef>
                <a:spcPts val="0"/>
              </a:spcBef>
              <a:spcAft>
                <a:spcPts val="0"/>
              </a:spcAft>
              <a:tabLst>
                <a:tab pos="457200" algn="l"/>
              </a:tabLst>
              <a:defRPr/>
            </a:pPr>
            <a:endParaRPr lang="en-US" sz="2000" dirty="0">
              <a:solidFill>
                <a:schemeClr val="bg1">
                  <a:lumMod val="50000"/>
                </a:schemeClr>
              </a:solidFill>
              <a:ea typeface="Calibri" pitchFamily="34" charset="0"/>
              <a:cs typeface="Arial" pitchFamily="34" charset="0"/>
            </a:endParaRPr>
          </a:p>
        </p:txBody>
      </p:sp>
      <p:sp>
        <p:nvSpPr>
          <p:cNvPr id="8" name="Line 6"/>
          <p:cNvSpPr>
            <a:spLocks noChangeShapeType="1"/>
          </p:cNvSpPr>
          <p:nvPr/>
        </p:nvSpPr>
        <p:spPr bwMode="auto">
          <a:xfrm>
            <a:off x="457200" y="457200"/>
            <a:ext cx="5105400" cy="0"/>
          </a:xfrm>
          <a:prstGeom prst="line">
            <a:avLst/>
          </a:prstGeom>
          <a:noFill/>
          <a:ln w="9525">
            <a:solidFill>
              <a:schemeClr val="accent3">
                <a:lumMod val="50000"/>
              </a:schemeClr>
            </a:solidFill>
            <a:round/>
            <a:headEnd/>
            <a:tailEnd/>
          </a:ln>
        </p:spPr>
        <p:txBody>
          <a:bodyPr/>
          <a:lstStyle/>
          <a:p>
            <a:pPr fontAlgn="auto">
              <a:spcBef>
                <a:spcPts val="0"/>
              </a:spcBef>
              <a:spcAft>
                <a:spcPts val="0"/>
              </a:spcAft>
              <a:defRPr/>
            </a:pPr>
            <a:endParaRPr lang="en-US" dirty="0">
              <a:latin typeface="+mn-lt"/>
            </a:endParaRPr>
          </a:p>
        </p:txBody>
      </p:sp>
      <p:sp>
        <p:nvSpPr>
          <p:cNvPr id="13" name="Rectangle 12"/>
          <p:cNvSpPr/>
          <p:nvPr/>
        </p:nvSpPr>
        <p:spPr>
          <a:xfrm>
            <a:off x="6553200" y="1905000"/>
            <a:ext cx="2438400" cy="2677656"/>
          </a:xfrm>
          <a:prstGeom prst="rect">
            <a:avLst/>
          </a:prstGeom>
        </p:spPr>
        <p:txBody>
          <a:bodyPr wrap="square">
            <a:spAutoFit/>
          </a:bodyPr>
          <a:lstStyle/>
          <a:p>
            <a:pPr>
              <a:buNone/>
            </a:pPr>
            <a:r>
              <a:rPr lang="en-US" sz="2400" dirty="0" smtClean="0">
                <a:solidFill>
                  <a:schemeClr val="bg1">
                    <a:lumMod val="50000"/>
                  </a:schemeClr>
                </a:solidFill>
                <a:latin typeface="Century Gothic" pitchFamily="34" charset="0"/>
              </a:rPr>
              <a:t>Meet our Fellows and read excerpts from their winning manuscripts at </a:t>
            </a:r>
            <a:r>
              <a:rPr lang="en-US" sz="2400" b="1" dirty="0" smtClean="0">
                <a:solidFill>
                  <a:schemeClr val="accent5">
                    <a:lumMod val="75000"/>
                  </a:schemeClr>
                </a:solidFill>
                <a:latin typeface="Century Gothic" pitchFamily="34" charset="0"/>
              </a:rPr>
              <a:t>www.arts.gov</a:t>
            </a:r>
            <a:endParaRPr lang="en-US" sz="2400" b="1" dirty="0">
              <a:solidFill>
                <a:schemeClr val="accent5">
                  <a:lumMod val="75000"/>
                </a:schemeClr>
              </a:solidFill>
              <a:latin typeface="Century Gothic" pitchFamily="34" charset="0"/>
            </a:endParaRPr>
          </a:p>
        </p:txBody>
      </p:sp>
      <p:pic>
        <p:nvPicPr>
          <p:cNvPr id="2050" name="Picture 2"/>
          <p:cNvPicPr>
            <a:picLocks noGrp="1" noChangeAspect="1" noChangeArrowheads="1"/>
          </p:cNvPicPr>
          <p:nvPr>
            <p:ph idx="1"/>
          </p:nvPr>
        </p:nvPicPr>
        <p:blipFill>
          <a:blip r:embed="rId3" cstate="print"/>
          <a:stretch>
            <a:fillRect/>
          </a:stretch>
        </p:blipFill>
        <p:spPr bwMode="auto">
          <a:xfrm>
            <a:off x="152400" y="1295400"/>
            <a:ext cx="6400800" cy="5029200"/>
          </a:xfrm>
          <a:prstGeom prst="rect">
            <a:avLst/>
          </a:prstGeom>
          <a:noFill/>
          <a:ln w="12700">
            <a:solidFill>
              <a:schemeClr val="tx1">
                <a:lumMod val="50000"/>
                <a:lumOff val="50000"/>
              </a:schemeClr>
            </a:solid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381000" y="457200"/>
            <a:ext cx="5638800" cy="830997"/>
          </a:xfrm>
          <a:prstGeom prst="rect">
            <a:avLst/>
          </a:prstGeom>
          <a:noFill/>
          <a:ln w="9525">
            <a:noFill/>
            <a:miter lim="800000"/>
            <a:headEnd/>
            <a:tailEnd/>
          </a:ln>
        </p:spPr>
        <p:txBody>
          <a:bodyPr>
            <a:spAutoFit/>
          </a:bodyPr>
          <a:lstStyle/>
          <a:p>
            <a:r>
              <a:rPr lang="en-US" sz="4800" b="1" dirty="0" smtClean="0">
                <a:solidFill>
                  <a:srgbClr val="8FB08C"/>
                </a:solidFill>
                <a:cs typeface="Arial" pitchFamily="34" charset="0"/>
              </a:rPr>
              <a:t>NEA Contact</a:t>
            </a:r>
            <a:endParaRPr lang="en-US" sz="4800" b="1" dirty="0">
              <a:solidFill>
                <a:srgbClr val="8FB08C"/>
              </a:solidFill>
              <a:cs typeface="Arial" pitchFamily="34" charset="0"/>
            </a:endParaRPr>
          </a:p>
        </p:txBody>
      </p:sp>
      <p:sp>
        <p:nvSpPr>
          <p:cNvPr id="28676" name="Rectangle 12"/>
          <p:cNvSpPr>
            <a:spLocks noChangeArrowheads="1"/>
          </p:cNvSpPr>
          <p:nvPr/>
        </p:nvSpPr>
        <p:spPr bwMode="auto">
          <a:xfrm>
            <a:off x="457200" y="1371600"/>
            <a:ext cx="3886200" cy="3505200"/>
          </a:xfrm>
          <a:prstGeom prst="rect">
            <a:avLst/>
          </a:prstGeom>
          <a:noFill/>
          <a:ln w="9525">
            <a:noFill/>
            <a:miter lim="800000"/>
            <a:headEnd/>
            <a:tailEnd/>
          </a:ln>
        </p:spPr>
        <p:txBody>
          <a:bodyPr anchor="ctr"/>
          <a:lstStyle/>
          <a:p>
            <a:pPr marL="342900" indent="-342900" eaLnBrk="0" hangingPunct="0">
              <a:buFont typeface="Arial" pitchFamily="34" charset="0"/>
              <a:buNone/>
              <a:tabLst>
                <a:tab pos="457200" algn="l"/>
              </a:tabLst>
            </a:pPr>
            <a:endParaRPr lang="en-US" dirty="0">
              <a:solidFill>
                <a:srgbClr val="7F7F7F"/>
              </a:solidFill>
              <a:cs typeface="Calibri" pitchFamily="34" charset="0"/>
            </a:endParaRPr>
          </a:p>
        </p:txBody>
      </p:sp>
      <p:sp>
        <p:nvSpPr>
          <p:cNvPr id="28677" name="Rectangle 12"/>
          <p:cNvSpPr>
            <a:spLocks noChangeArrowheads="1"/>
          </p:cNvSpPr>
          <p:nvPr/>
        </p:nvSpPr>
        <p:spPr bwMode="auto">
          <a:xfrm>
            <a:off x="4724400" y="1066800"/>
            <a:ext cx="4038600" cy="2819400"/>
          </a:xfrm>
          <a:prstGeom prst="rect">
            <a:avLst/>
          </a:prstGeom>
          <a:noFill/>
          <a:ln w="9525">
            <a:noFill/>
            <a:miter lim="800000"/>
            <a:headEnd/>
            <a:tailEnd/>
          </a:ln>
        </p:spPr>
        <p:txBody>
          <a:bodyPr anchor="ctr"/>
          <a:lstStyle/>
          <a:p>
            <a:pPr marL="342900" indent="-342900" eaLnBrk="0" hangingPunct="0">
              <a:buFont typeface="Arial" pitchFamily="34" charset="0"/>
              <a:buNone/>
              <a:tabLst>
                <a:tab pos="457200" algn="l"/>
              </a:tabLst>
            </a:pPr>
            <a:endParaRPr lang="en-US" sz="2000" dirty="0">
              <a:solidFill>
                <a:srgbClr val="7F7F7F"/>
              </a:solidFill>
              <a:cs typeface="Calibri" pitchFamily="34" charset="0"/>
            </a:endParaRPr>
          </a:p>
        </p:txBody>
      </p:sp>
      <p:sp>
        <p:nvSpPr>
          <p:cNvPr id="28678" name="TextBox 15"/>
          <p:cNvSpPr txBox="1">
            <a:spLocks noChangeArrowheads="1"/>
          </p:cNvSpPr>
          <p:nvPr/>
        </p:nvSpPr>
        <p:spPr bwMode="auto">
          <a:xfrm>
            <a:off x="4724400" y="4343400"/>
            <a:ext cx="2895600" cy="446088"/>
          </a:xfrm>
          <a:prstGeom prst="rect">
            <a:avLst/>
          </a:prstGeom>
          <a:noFill/>
          <a:ln w="9525">
            <a:noFill/>
            <a:miter lim="800000"/>
            <a:headEnd/>
            <a:tailEnd/>
          </a:ln>
        </p:spPr>
        <p:txBody>
          <a:bodyPr>
            <a:spAutoFit/>
          </a:bodyPr>
          <a:lstStyle/>
          <a:p>
            <a:pPr algn="ctr"/>
            <a:r>
              <a:rPr lang="en-US" sz="2300" b="1" dirty="0">
                <a:solidFill>
                  <a:schemeClr val="bg1"/>
                </a:solidFill>
                <a:cs typeface="Arial" pitchFamily="34" charset="0"/>
              </a:rPr>
              <a:t>QUESTIONS?</a:t>
            </a:r>
          </a:p>
        </p:txBody>
      </p:sp>
      <p:sp>
        <p:nvSpPr>
          <p:cNvPr id="28680" name="TextBox 15"/>
          <p:cNvSpPr txBox="1">
            <a:spLocks noChangeArrowheads="1"/>
          </p:cNvSpPr>
          <p:nvPr/>
        </p:nvSpPr>
        <p:spPr bwMode="auto">
          <a:xfrm>
            <a:off x="5257800" y="3744912"/>
            <a:ext cx="2743200" cy="446088"/>
          </a:xfrm>
          <a:prstGeom prst="rect">
            <a:avLst/>
          </a:prstGeom>
          <a:noFill/>
          <a:ln w="9525">
            <a:noFill/>
            <a:miter lim="800000"/>
            <a:headEnd/>
            <a:tailEnd/>
          </a:ln>
        </p:spPr>
        <p:txBody>
          <a:bodyPr wrap="square">
            <a:spAutoFit/>
          </a:bodyPr>
          <a:lstStyle/>
          <a:p>
            <a:pPr algn="ctr"/>
            <a:r>
              <a:rPr lang="en-US" sz="2300" b="1" dirty="0">
                <a:solidFill>
                  <a:schemeClr val="bg1"/>
                </a:solidFill>
                <a:cs typeface="Arial" pitchFamily="34" charset="0"/>
              </a:rPr>
              <a:t>QUESTIONS?</a:t>
            </a:r>
          </a:p>
        </p:txBody>
      </p:sp>
      <p:sp>
        <p:nvSpPr>
          <p:cNvPr id="11" name="Content Placeholder 10"/>
          <p:cNvSpPr>
            <a:spLocks noGrp="1"/>
          </p:cNvSpPr>
          <p:nvPr>
            <p:ph sz="half" idx="1"/>
          </p:nvPr>
        </p:nvSpPr>
        <p:spPr>
          <a:xfrm>
            <a:off x="228600" y="1600200"/>
            <a:ext cx="4724400" cy="3276600"/>
          </a:xfrm>
        </p:spPr>
        <p:txBody>
          <a:bodyPr>
            <a:normAutofit/>
          </a:bodyPr>
          <a:lstStyle/>
          <a:p>
            <a:pPr>
              <a:buNone/>
            </a:pPr>
            <a:r>
              <a:rPr lang="en-US" sz="3000" dirty="0" smtClean="0">
                <a:solidFill>
                  <a:schemeClr val="bg1">
                    <a:lumMod val="50000"/>
                  </a:schemeClr>
                </a:solidFill>
                <a:latin typeface="Century Gothic" pitchFamily="34" charset="0"/>
              </a:rPr>
              <a:t>E-mail </a:t>
            </a:r>
          </a:p>
          <a:p>
            <a:pPr>
              <a:buNone/>
            </a:pPr>
            <a:r>
              <a:rPr lang="en-US" sz="3000" dirty="0" smtClean="0">
                <a:solidFill>
                  <a:schemeClr val="bg1">
                    <a:lumMod val="50000"/>
                  </a:schemeClr>
                </a:solidFill>
                <a:latin typeface="Century Gothic" pitchFamily="34" charset="0"/>
              </a:rPr>
              <a:t>Litfellowships@arts.gov</a:t>
            </a:r>
          </a:p>
          <a:p>
            <a:pPr>
              <a:buNone/>
            </a:pPr>
            <a:endParaRPr lang="en-US" sz="3000" dirty="0" smtClean="0"/>
          </a:p>
          <a:p>
            <a:pPr>
              <a:buNone/>
            </a:pPr>
            <a:r>
              <a:rPr lang="en-US" sz="3000" dirty="0" smtClean="0">
                <a:solidFill>
                  <a:schemeClr val="bg1">
                    <a:lumMod val="50000"/>
                  </a:schemeClr>
                </a:solidFill>
              </a:rPr>
              <a:t>Fellowships Hotline</a:t>
            </a:r>
          </a:p>
          <a:p>
            <a:pPr>
              <a:buNone/>
            </a:pPr>
            <a:r>
              <a:rPr lang="en-US" sz="3000" dirty="0" smtClean="0">
                <a:solidFill>
                  <a:schemeClr val="bg1">
                    <a:lumMod val="50000"/>
                  </a:schemeClr>
                </a:solidFill>
                <a:latin typeface="Century Gothic" pitchFamily="34" charset="0"/>
              </a:rPr>
              <a:t>202.682.5034</a:t>
            </a:r>
            <a:endParaRPr lang="en-US" sz="3000" dirty="0" smtClean="0">
              <a:solidFill>
                <a:schemeClr val="bg1">
                  <a:lumMod val="50000"/>
                </a:schemeClr>
              </a:solidFill>
            </a:endParaRPr>
          </a:p>
          <a:p>
            <a:pPr>
              <a:buNone/>
            </a:pPr>
            <a:endParaRPr lang="en-US" b="1" dirty="0" smtClean="0"/>
          </a:p>
          <a:p>
            <a:pPr>
              <a:buNone/>
            </a:pPr>
            <a:endParaRPr lang="en-US" b="1" dirty="0" smtClean="0"/>
          </a:p>
        </p:txBody>
      </p:sp>
      <p:sp>
        <p:nvSpPr>
          <p:cNvPr id="12" name="Line 6"/>
          <p:cNvSpPr>
            <a:spLocks noChangeShapeType="1"/>
          </p:cNvSpPr>
          <p:nvPr/>
        </p:nvSpPr>
        <p:spPr bwMode="auto">
          <a:xfrm>
            <a:off x="457200" y="457200"/>
            <a:ext cx="5105400" cy="0"/>
          </a:xfrm>
          <a:prstGeom prst="line">
            <a:avLst/>
          </a:prstGeom>
          <a:noFill/>
          <a:ln w="9525">
            <a:solidFill>
              <a:schemeClr val="accent3">
                <a:lumMod val="50000"/>
              </a:schemeClr>
            </a:solidFill>
            <a:round/>
            <a:headEnd/>
            <a:tailEnd/>
          </a:ln>
        </p:spPr>
        <p:txBody>
          <a:bodyPr/>
          <a:lstStyle/>
          <a:p>
            <a:pPr fontAlgn="auto">
              <a:spcBef>
                <a:spcPts val="0"/>
              </a:spcBef>
              <a:spcAft>
                <a:spcPts val="0"/>
              </a:spcAft>
              <a:defRPr/>
            </a:pPr>
            <a:endParaRPr lang="en-US" dirty="0">
              <a:latin typeface="+mn-lt"/>
            </a:endParaRPr>
          </a:p>
        </p:txBody>
      </p:sp>
      <p:pic>
        <p:nvPicPr>
          <p:cNvPr id="14" name="Picture 13" descr="DSCN2258.JPG"/>
          <p:cNvPicPr>
            <a:picLocks noChangeAspect="1"/>
          </p:cNvPicPr>
          <p:nvPr/>
        </p:nvPicPr>
        <p:blipFill>
          <a:blip r:embed="rId3" cstate="print">
            <a:duotone>
              <a:prstClr val="black"/>
              <a:srgbClr val="D9C3A5">
                <a:tint val="50000"/>
                <a:satMod val="180000"/>
              </a:srgbClr>
            </a:duotone>
          </a:blip>
          <a:stretch>
            <a:fillRect/>
          </a:stretch>
        </p:blipFill>
        <p:spPr>
          <a:xfrm>
            <a:off x="4800600" y="990600"/>
            <a:ext cx="4030578" cy="5105400"/>
          </a:xfrm>
          <a:prstGeom prst="rect">
            <a:avLst/>
          </a:prstGeom>
          <a:ln w="12700">
            <a:solidFill>
              <a:schemeClr val="tx1">
                <a:lumMod val="50000"/>
                <a:lumOff val="50000"/>
              </a:schemeClr>
            </a:solidFill>
          </a:ln>
        </p:spPr>
      </p:pic>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6000"/>
            <a:grayscl/>
          </a:blip>
          <a:srcRect/>
          <a:stretch>
            <a:fillRect t="-25000" b="-25000"/>
          </a:stretch>
        </a:blipFill>
        <a:effectLst/>
      </p:bgPr>
    </p:bg>
    <p:spTree>
      <p:nvGrpSpPr>
        <p:cNvPr id="1" name=""/>
        <p:cNvGrpSpPr/>
        <p:nvPr/>
      </p:nvGrpSpPr>
      <p:grpSpPr>
        <a:xfrm>
          <a:off x="0" y="0"/>
          <a:ext cx="0" cy="0"/>
          <a:chOff x="0" y="0"/>
          <a:chExt cx="0" cy="0"/>
        </a:xfrm>
      </p:grpSpPr>
      <p:sp>
        <p:nvSpPr>
          <p:cNvPr id="8" name="Rectangle 7"/>
          <p:cNvSpPr/>
          <p:nvPr/>
        </p:nvSpPr>
        <p:spPr bwMode="auto">
          <a:xfrm>
            <a:off x="228600" y="4267200"/>
            <a:ext cx="2362200" cy="2438400"/>
          </a:xfrm>
          <a:prstGeom prst="rect">
            <a:avLst/>
          </a:prstGeom>
          <a:solidFill>
            <a:schemeClr val="accent5"/>
          </a:solidFill>
          <a:ln w="50800" cap="flat" cmpd="sng" algn="ctr">
            <a:solidFill>
              <a:schemeClr val="tx1">
                <a:lumMod val="50000"/>
                <a:lumOff val="50000"/>
              </a:schemeClr>
            </a:solidFill>
            <a:prstDash val="solid"/>
            <a:miter lim="800000"/>
            <a:headEnd type="none" w="med" len="med"/>
            <a:tailEnd type="none" w="med" len="med"/>
          </a:ln>
          <a:effectLst/>
        </p:spPr>
        <p:txBody>
          <a:bodyPr wrap="none" anchor="ctr"/>
          <a:lstStyle/>
          <a:p>
            <a:pPr algn="ctr">
              <a:defRPr/>
            </a:pPr>
            <a:endParaRPr lang="en-US" u="sng" dirty="0">
              <a:solidFill>
                <a:schemeClr val="bg1"/>
              </a:solidFill>
              <a:latin typeface="Univers LT Std 45 Light" pitchFamily="34" charset="0"/>
            </a:endParaRPr>
          </a:p>
        </p:txBody>
      </p:sp>
      <p:sp>
        <p:nvSpPr>
          <p:cNvPr id="4" name="TextBox 15"/>
          <p:cNvSpPr txBox="1">
            <a:spLocks noChangeArrowheads="1"/>
          </p:cNvSpPr>
          <p:nvPr/>
        </p:nvSpPr>
        <p:spPr bwMode="auto">
          <a:xfrm>
            <a:off x="0" y="5105400"/>
            <a:ext cx="2743200" cy="446088"/>
          </a:xfrm>
          <a:prstGeom prst="rect">
            <a:avLst/>
          </a:prstGeom>
          <a:noFill/>
          <a:ln w="9525">
            <a:noFill/>
            <a:miter lim="800000"/>
            <a:headEnd/>
            <a:tailEnd/>
          </a:ln>
        </p:spPr>
        <p:txBody>
          <a:bodyPr wrap="square">
            <a:spAutoFit/>
          </a:bodyPr>
          <a:lstStyle/>
          <a:p>
            <a:pPr algn="ctr"/>
            <a:r>
              <a:rPr lang="en-US" sz="2300" b="1" dirty="0">
                <a:solidFill>
                  <a:schemeClr val="bg1"/>
                </a:solidFill>
                <a:cs typeface="Arial" pitchFamily="34" charset="0"/>
              </a:rPr>
              <a:t>QUESTIONS?</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dirty="0" smtClean="0">
                <a:solidFill>
                  <a:schemeClr val="tx2">
                    <a:lumMod val="60000"/>
                    <a:lumOff val="40000"/>
                  </a:schemeClr>
                </a:solidFill>
              </a:rPr>
              <a:t>Fellowships</a:t>
            </a:r>
            <a:endParaRPr lang="en-US" sz="4800" dirty="0">
              <a:solidFill>
                <a:schemeClr val="tx2">
                  <a:lumMod val="60000"/>
                  <a:lumOff val="40000"/>
                </a:schemeClr>
              </a:solidFill>
            </a:endParaRPr>
          </a:p>
        </p:txBody>
      </p:sp>
      <p:sp>
        <p:nvSpPr>
          <p:cNvPr id="3" name="Content Placeholder 2"/>
          <p:cNvSpPr>
            <a:spLocks noGrp="1"/>
          </p:cNvSpPr>
          <p:nvPr>
            <p:ph idx="1"/>
          </p:nvPr>
        </p:nvSpPr>
        <p:spPr/>
        <p:txBody>
          <a:bodyPr/>
          <a:lstStyle/>
          <a:p>
            <a:pPr>
              <a:buNone/>
            </a:pPr>
            <a:endParaRPr lang="en-US" dirty="0" smtClean="0">
              <a:solidFill>
                <a:schemeClr val="bg1">
                  <a:lumMod val="50000"/>
                </a:schemeClr>
              </a:solidFill>
              <a:latin typeface="Century Gothic" pitchFamily="34" charset="0"/>
            </a:endParaRPr>
          </a:p>
          <a:p>
            <a:pPr>
              <a:buNone/>
            </a:pPr>
            <a:r>
              <a:rPr lang="en-US" dirty="0" smtClean="0">
                <a:solidFill>
                  <a:schemeClr val="bg1">
                    <a:lumMod val="50000"/>
                  </a:schemeClr>
                </a:solidFill>
                <a:latin typeface="Century Gothic" pitchFamily="34" charset="0"/>
              </a:rPr>
              <a:t>Literature Fellowships are the NEA’s </a:t>
            </a:r>
            <a:r>
              <a:rPr lang="en-US" dirty="0" smtClean="0">
                <a:solidFill>
                  <a:schemeClr val="accent6">
                    <a:lumMod val="75000"/>
                  </a:schemeClr>
                </a:solidFill>
                <a:latin typeface="Century Gothic" pitchFamily="34" charset="0"/>
              </a:rPr>
              <a:t>only</a:t>
            </a:r>
          </a:p>
          <a:p>
            <a:pPr>
              <a:buNone/>
            </a:pPr>
            <a:r>
              <a:rPr lang="en-US" dirty="0" smtClean="0">
                <a:solidFill>
                  <a:schemeClr val="accent6">
                    <a:lumMod val="75000"/>
                  </a:schemeClr>
                </a:solidFill>
                <a:latin typeface="Century Gothic" pitchFamily="34" charset="0"/>
              </a:rPr>
              <a:t>direct awards</a:t>
            </a:r>
            <a:r>
              <a:rPr lang="en-US" dirty="0" smtClean="0">
                <a:solidFill>
                  <a:schemeClr val="bg1">
                    <a:lumMod val="50000"/>
                  </a:schemeClr>
                </a:solidFill>
                <a:latin typeface="Century Gothic" pitchFamily="34" charset="0"/>
              </a:rPr>
              <a:t> available to writers.</a:t>
            </a:r>
          </a:p>
          <a:p>
            <a:pPr>
              <a:buNone/>
            </a:pPr>
            <a:endParaRPr lang="en-US" dirty="0"/>
          </a:p>
        </p:txBody>
      </p:sp>
      <p:sp>
        <p:nvSpPr>
          <p:cNvPr id="5" name="Rectangle 12"/>
          <p:cNvSpPr>
            <a:spLocks noChangeArrowheads="1"/>
          </p:cNvSpPr>
          <p:nvPr/>
        </p:nvSpPr>
        <p:spPr bwMode="auto">
          <a:xfrm>
            <a:off x="6019800" y="3657600"/>
            <a:ext cx="2743200" cy="2743200"/>
          </a:xfrm>
          <a:prstGeom prst="rect">
            <a:avLst/>
          </a:prstGeom>
          <a:solidFill>
            <a:schemeClr val="tx2">
              <a:lumMod val="60000"/>
              <a:lumOff val="40000"/>
            </a:schemeClr>
          </a:solidFill>
          <a:ln w="50800" algn="ctr">
            <a:solidFill>
              <a:schemeClr val="tx1">
                <a:lumMod val="50000"/>
                <a:lumOff val="50000"/>
              </a:schemeClr>
            </a:solidFill>
            <a:miter lim="800000"/>
            <a:headEnd/>
            <a:tailEnd/>
          </a:ln>
        </p:spPr>
        <p:txBody>
          <a:bodyPr wrap="none" anchor="ctr"/>
          <a:lstStyle/>
          <a:p>
            <a:pPr algn="ctr"/>
            <a:endParaRPr lang="en-US" u="sng" dirty="0">
              <a:solidFill>
                <a:schemeClr val="bg1"/>
              </a:solidFill>
              <a:latin typeface="Univers LT Std 45 Light" charset="0"/>
            </a:endParaRPr>
          </a:p>
        </p:txBody>
      </p:sp>
      <p:sp>
        <p:nvSpPr>
          <p:cNvPr id="6" name="TextBox 13"/>
          <p:cNvSpPr txBox="1">
            <a:spLocks noChangeArrowheads="1"/>
          </p:cNvSpPr>
          <p:nvPr/>
        </p:nvSpPr>
        <p:spPr bwMode="auto">
          <a:xfrm>
            <a:off x="6019800" y="4495800"/>
            <a:ext cx="2743200" cy="800219"/>
          </a:xfrm>
          <a:prstGeom prst="rect">
            <a:avLst/>
          </a:prstGeom>
          <a:noFill/>
          <a:ln w="9525">
            <a:noFill/>
            <a:miter lim="800000"/>
            <a:headEnd/>
            <a:tailEnd/>
          </a:ln>
        </p:spPr>
        <p:txBody>
          <a:bodyPr>
            <a:spAutoFit/>
          </a:bodyPr>
          <a:lstStyle/>
          <a:p>
            <a:pPr algn="ctr"/>
            <a:r>
              <a:rPr lang="en-US" sz="2300" b="1" dirty="0" smtClean="0">
                <a:solidFill>
                  <a:schemeClr val="bg1"/>
                </a:solidFill>
                <a:cs typeface="Arial" pitchFamily="34" charset="0"/>
              </a:rPr>
              <a:t>PROGRAM OVERVIEW</a:t>
            </a:r>
            <a:endParaRPr lang="en-US" sz="2300" b="1" dirty="0">
              <a:solidFill>
                <a:schemeClr val="bg1"/>
              </a:solidFill>
              <a:cs typeface="Arial" pitchFamily="34" charset="0"/>
            </a:endParaRPr>
          </a:p>
        </p:txBody>
      </p:sp>
      <p:sp>
        <p:nvSpPr>
          <p:cNvPr id="7" name="Line 6"/>
          <p:cNvSpPr>
            <a:spLocks noChangeShapeType="1"/>
          </p:cNvSpPr>
          <p:nvPr/>
        </p:nvSpPr>
        <p:spPr bwMode="auto">
          <a:xfrm>
            <a:off x="457200" y="457200"/>
            <a:ext cx="5105400" cy="0"/>
          </a:xfrm>
          <a:prstGeom prst="line">
            <a:avLst/>
          </a:prstGeom>
          <a:noFill/>
          <a:ln w="9525">
            <a:solidFill>
              <a:schemeClr val="accent3">
                <a:lumMod val="50000"/>
              </a:schemeClr>
            </a:solidFill>
            <a:round/>
            <a:headEnd/>
            <a:tailEnd/>
          </a:ln>
        </p:spPr>
        <p:txBody>
          <a:bodyPr/>
          <a:lstStyle/>
          <a:p>
            <a:pPr fontAlgn="auto">
              <a:spcBef>
                <a:spcPts val="0"/>
              </a:spcBef>
              <a:spcAft>
                <a:spcPts val="0"/>
              </a:spcAft>
              <a:defRPr/>
            </a:pPr>
            <a:endParaRPr lang="en-US"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a:xfrm>
            <a:off x="3429000" y="838200"/>
            <a:ext cx="5486400" cy="5105400"/>
          </a:xfrm>
        </p:spPr>
        <p:txBody>
          <a:bodyPr>
            <a:normAutofit/>
          </a:bodyPr>
          <a:lstStyle/>
          <a:p>
            <a:r>
              <a:rPr lang="en-US" sz="2600" dirty="0" smtClean="0">
                <a:solidFill>
                  <a:schemeClr val="bg1">
                    <a:lumMod val="50000"/>
                  </a:schemeClr>
                </a:solidFill>
              </a:rPr>
              <a:t>$</a:t>
            </a:r>
            <a:r>
              <a:rPr lang="en-US" sz="2600" dirty="0" smtClean="0">
                <a:solidFill>
                  <a:schemeClr val="bg1">
                    <a:lumMod val="50000"/>
                  </a:schemeClr>
                </a:solidFill>
                <a:latin typeface="Century Gothic" pitchFamily="34" charset="0"/>
              </a:rPr>
              <a:t>25,000 grants</a:t>
            </a:r>
          </a:p>
          <a:p>
            <a:r>
              <a:rPr lang="en-US" sz="2600" dirty="0" smtClean="0">
                <a:solidFill>
                  <a:schemeClr val="bg1">
                    <a:lumMod val="50000"/>
                  </a:schemeClr>
                </a:solidFill>
                <a:latin typeface="Century Gothic" pitchFamily="34" charset="0"/>
              </a:rPr>
              <a:t>Prose and poetry fellowships available in alternating years.</a:t>
            </a:r>
          </a:p>
          <a:p>
            <a:r>
              <a:rPr lang="en-US" sz="2600" dirty="0" smtClean="0">
                <a:solidFill>
                  <a:schemeClr val="bg1">
                    <a:lumMod val="50000"/>
                  </a:schemeClr>
                </a:solidFill>
                <a:latin typeface="Century Gothic" pitchFamily="34" charset="0"/>
              </a:rPr>
              <a:t>Late February or Early March deadline</a:t>
            </a:r>
            <a:r>
              <a:rPr lang="en-US" sz="2600" dirty="0" smtClean="0">
                <a:solidFill>
                  <a:schemeClr val="bg1">
                    <a:lumMod val="50000"/>
                  </a:schemeClr>
                </a:solidFill>
                <a:latin typeface="Century Gothic" pitchFamily="34" charset="0"/>
              </a:rPr>
              <a:t>.  This year the deadline for </a:t>
            </a:r>
            <a:r>
              <a:rPr lang="en-US" sz="2600" smtClean="0">
                <a:solidFill>
                  <a:schemeClr val="bg1">
                    <a:lumMod val="50000"/>
                  </a:schemeClr>
                </a:solidFill>
                <a:latin typeface="Century Gothic" pitchFamily="34" charset="0"/>
              </a:rPr>
              <a:t>poetry is </a:t>
            </a:r>
            <a:r>
              <a:rPr lang="en-US" sz="2600" dirty="0" smtClean="0">
                <a:solidFill>
                  <a:schemeClr val="bg1">
                    <a:lumMod val="50000"/>
                  </a:schemeClr>
                </a:solidFill>
                <a:latin typeface="Century Gothic" pitchFamily="34" charset="0"/>
              </a:rPr>
              <a:t>March 12, 2014. </a:t>
            </a:r>
            <a:endParaRPr lang="en-US" sz="2600" dirty="0" smtClean="0">
              <a:solidFill>
                <a:schemeClr val="bg1">
                  <a:lumMod val="50000"/>
                </a:schemeClr>
              </a:solidFill>
              <a:latin typeface="Century Gothic" pitchFamily="34" charset="0"/>
            </a:endParaRPr>
          </a:p>
          <a:p>
            <a:r>
              <a:rPr lang="en-US" sz="2600" dirty="0" smtClean="0">
                <a:solidFill>
                  <a:schemeClr val="bg1">
                    <a:lumMod val="50000"/>
                  </a:schemeClr>
                </a:solidFill>
                <a:latin typeface="Century Gothic" pitchFamily="34" charset="0"/>
              </a:rPr>
              <a:t>Manuscripts are reviewed anonymously.</a:t>
            </a:r>
          </a:p>
          <a:p>
            <a:r>
              <a:rPr lang="en-US" sz="2600" dirty="0" smtClean="0">
                <a:solidFill>
                  <a:schemeClr val="bg1">
                    <a:lumMod val="50000"/>
                  </a:schemeClr>
                </a:solidFill>
                <a:latin typeface="Century Gothic" pitchFamily="34" charset="0"/>
              </a:rPr>
              <a:t>Most competitive funding category at the NEA.</a:t>
            </a:r>
          </a:p>
        </p:txBody>
      </p:sp>
      <p:sp>
        <p:nvSpPr>
          <p:cNvPr id="15365" name="Rectangle 12"/>
          <p:cNvSpPr>
            <a:spLocks noChangeArrowheads="1"/>
          </p:cNvSpPr>
          <p:nvPr/>
        </p:nvSpPr>
        <p:spPr bwMode="auto">
          <a:xfrm>
            <a:off x="457200" y="685800"/>
            <a:ext cx="2743200" cy="2743200"/>
          </a:xfrm>
          <a:prstGeom prst="rect">
            <a:avLst/>
          </a:prstGeom>
          <a:solidFill>
            <a:schemeClr val="tx2">
              <a:lumMod val="60000"/>
              <a:lumOff val="40000"/>
            </a:schemeClr>
          </a:solidFill>
          <a:ln w="50800" algn="ctr">
            <a:solidFill>
              <a:schemeClr val="tx1">
                <a:lumMod val="50000"/>
                <a:lumOff val="50000"/>
              </a:schemeClr>
            </a:solidFill>
            <a:miter lim="800000"/>
            <a:headEnd/>
            <a:tailEnd/>
          </a:ln>
        </p:spPr>
        <p:txBody>
          <a:bodyPr wrap="none" anchor="ctr"/>
          <a:lstStyle/>
          <a:p>
            <a:pPr algn="ctr"/>
            <a:endParaRPr lang="en-US" u="sng" dirty="0">
              <a:solidFill>
                <a:schemeClr val="accent6"/>
              </a:solidFill>
              <a:latin typeface="Univers LT Std 45 Light" charset="0"/>
            </a:endParaRPr>
          </a:p>
        </p:txBody>
      </p:sp>
      <p:sp>
        <p:nvSpPr>
          <p:cNvPr id="15366" name="TextBox 13"/>
          <p:cNvSpPr txBox="1">
            <a:spLocks noChangeArrowheads="1"/>
          </p:cNvSpPr>
          <p:nvPr/>
        </p:nvSpPr>
        <p:spPr bwMode="auto">
          <a:xfrm>
            <a:off x="457200" y="1219200"/>
            <a:ext cx="2743200" cy="800219"/>
          </a:xfrm>
          <a:prstGeom prst="rect">
            <a:avLst/>
          </a:prstGeom>
          <a:noFill/>
          <a:ln w="9525">
            <a:noFill/>
            <a:miter lim="800000"/>
            <a:headEnd/>
            <a:tailEnd/>
          </a:ln>
        </p:spPr>
        <p:txBody>
          <a:bodyPr>
            <a:spAutoFit/>
          </a:bodyPr>
          <a:lstStyle/>
          <a:p>
            <a:pPr algn="ctr"/>
            <a:r>
              <a:rPr lang="en-US" sz="2300" b="1" dirty="0" smtClean="0">
                <a:solidFill>
                  <a:schemeClr val="bg1"/>
                </a:solidFill>
                <a:cs typeface="Arial" pitchFamily="34" charset="0"/>
              </a:rPr>
              <a:t>PROGRAM OVERVIEW</a:t>
            </a:r>
            <a:endParaRPr lang="en-US" sz="2300" b="1" dirty="0">
              <a:solidFill>
                <a:schemeClr val="bg1"/>
              </a:solidFill>
              <a:cs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solidFill>
                  <a:schemeClr val="tx2">
                    <a:lumMod val="60000"/>
                    <a:lumOff val="40000"/>
                  </a:schemeClr>
                </a:solidFill>
              </a:rPr>
              <a:t>FY 2013 Poetry </a:t>
            </a:r>
            <a:r>
              <a:rPr lang="en-US" sz="3600" dirty="0" smtClean="0">
                <a:solidFill>
                  <a:schemeClr val="bg1">
                    <a:lumMod val="50000"/>
                  </a:schemeClr>
                </a:solidFill>
              </a:rPr>
              <a:t>|</a:t>
            </a:r>
            <a:r>
              <a:rPr lang="en-US" sz="3600" dirty="0" smtClean="0">
                <a:solidFill>
                  <a:schemeClr val="accent6"/>
                </a:solidFill>
              </a:rPr>
              <a:t> </a:t>
            </a:r>
            <a:r>
              <a:rPr lang="en-US" sz="3600" dirty="0" smtClean="0">
                <a:solidFill>
                  <a:schemeClr val="accent6">
                    <a:lumMod val="75000"/>
                  </a:schemeClr>
                </a:solidFill>
              </a:rPr>
              <a:t>40 Fellowships Awarded</a:t>
            </a:r>
            <a:endParaRPr lang="en-US" sz="3600" dirty="0">
              <a:solidFill>
                <a:schemeClr val="accent6">
                  <a:lumMod val="75000"/>
                </a:schemeClr>
              </a:solidFill>
            </a:endParaRPr>
          </a:p>
        </p:txBody>
      </p:sp>
      <p:graphicFrame>
        <p:nvGraphicFramePr>
          <p:cNvPr id="4" name="Content Placeholder 3"/>
          <p:cNvGraphicFramePr>
            <a:graphicFrameLocks noGrp="1"/>
          </p:cNvGraphicFramePr>
          <p:nvPr>
            <p:ph idx="1"/>
          </p:nvPr>
        </p:nvGraphicFramePr>
        <p:xfrm>
          <a:off x="533400" y="1600200"/>
          <a:ext cx="8001000" cy="4495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chemeClr val="tx2">
                    <a:lumMod val="60000"/>
                    <a:lumOff val="40000"/>
                  </a:schemeClr>
                </a:solidFill>
              </a:rPr>
              <a:t>FY 2014 Prose</a:t>
            </a:r>
            <a:r>
              <a:rPr lang="en-US" sz="3600" dirty="0" smtClean="0">
                <a:solidFill>
                  <a:schemeClr val="bg1">
                    <a:lumMod val="50000"/>
                  </a:schemeClr>
                </a:solidFill>
              </a:rPr>
              <a:t>|</a:t>
            </a:r>
            <a:r>
              <a:rPr lang="en-US" sz="3600" dirty="0" smtClean="0">
                <a:solidFill>
                  <a:schemeClr val="accent6"/>
                </a:solidFill>
              </a:rPr>
              <a:t> </a:t>
            </a:r>
            <a:r>
              <a:rPr lang="en-US" sz="3600" dirty="0" smtClean="0">
                <a:solidFill>
                  <a:schemeClr val="accent6">
                    <a:lumMod val="75000"/>
                  </a:schemeClr>
                </a:solidFill>
              </a:rPr>
              <a:t>38 Fellowships Awarded</a:t>
            </a:r>
            <a:endParaRPr lang="en-US" sz="3600" dirty="0">
              <a:solidFill>
                <a:schemeClr val="accent6">
                  <a:lumMod val="75000"/>
                </a:schemeClr>
              </a:solidFill>
            </a:endParaRPr>
          </a:p>
        </p:txBody>
      </p:sp>
      <p:graphicFrame>
        <p:nvGraphicFramePr>
          <p:cNvPr id="4" name="Content Placeholder 3"/>
          <p:cNvGraphicFramePr>
            <a:graphicFrameLocks noGrp="1"/>
          </p:cNvGraphicFramePr>
          <p:nvPr>
            <p:ph idx="1"/>
          </p:nvPr>
        </p:nvGraphicFramePr>
        <p:xfrm>
          <a:off x="533400" y="1600200"/>
          <a:ext cx="8001000" cy="4495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a:xfrm>
            <a:off x="457200" y="1447800"/>
            <a:ext cx="8229600" cy="4267200"/>
          </a:xfrm>
        </p:spPr>
        <p:txBody>
          <a:bodyPr>
            <a:normAutofit/>
          </a:bodyPr>
          <a:lstStyle/>
          <a:p>
            <a:pPr>
              <a:buNone/>
            </a:pPr>
            <a:r>
              <a:rPr lang="en-US" dirty="0" smtClean="0">
                <a:solidFill>
                  <a:srgbClr val="000000"/>
                </a:solidFill>
                <a:latin typeface="Century Gothic" pitchFamily="34" charset="0"/>
                <a:ea typeface="Times New Roman"/>
                <a:cs typeface="Times New Roman"/>
              </a:rPr>
              <a:t>Since 1990, NEA Fellows have won:</a:t>
            </a:r>
          </a:p>
          <a:p>
            <a:pPr>
              <a:buNone/>
            </a:pPr>
            <a:endParaRPr lang="en-US" b="1" dirty="0" smtClean="0">
              <a:solidFill>
                <a:srgbClr val="000000"/>
              </a:solidFill>
              <a:latin typeface="Century Gothic" pitchFamily="34" charset="0"/>
              <a:cs typeface="Times New Roman"/>
            </a:endParaRPr>
          </a:p>
          <a:p>
            <a:pPr>
              <a:buNone/>
            </a:pPr>
            <a:r>
              <a:rPr lang="en-US" dirty="0" smtClean="0">
                <a:solidFill>
                  <a:schemeClr val="accent6">
                    <a:lumMod val="75000"/>
                  </a:schemeClr>
                </a:solidFill>
                <a:latin typeface="Century Gothic" pitchFamily="34" charset="0"/>
              </a:rPr>
              <a:t>33</a:t>
            </a:r>
            <a:r>
              <a:rPr lang="en-US" dirty="0" smtClean="0">
                <a:latin typeface="Century Gothic" pitchFamily="34" charset="0"/>
              </a:rPr>
              <a:t> Pulitzer Prizes</a:t>
            </a:r>
          </a:p>
          <a:p>
            <a:pPr>
              <a:buNone/>
            </a:pPr>
            <a:r>
              <a:rPr lang="en-US" dirty="0" smtClean="0">
                <a:solidFill>
                  <a:schemeClr val="accent6">
                    <a:lumMod val="75000"/>
                  </a:schemeClr>
                </a:solidFill>
                <a:latin typeface="Century Gothic" pitchFamily="34" charset="0"/>
              </a:rPr>
              <a:t>27</a:t>
            </a:r>
            <a:r>
              <a:rPr lang="en-US" dirty="0" smtClean="0">
                <a:solidFill>
                  <a:srgbClr val="2B86F5"/>
                </a:solidFill>
                <a:latin typeface="Century Gothic" pitchFamily="34" charset="0"/>
              </a:rPr>
              <a:t> </a:t>
            </a:r>
            <a:r>
              <a:rPr lang="en-US" dirty="0" smtClean="0">
                <a:latin typeface="Century Gothic" pitchFamily="34" charset="0"/>
              </a:rPr>
              <a:t>National Book Critics Circle Awards</a:t>
            </a:r>
          </a:p>
          <a:p>
            <a:pPr>
              <a:buNone/>
            </a:pPr>
            <a:r>
              <a:rPr lang="en-US" dirty="0" smtClean="0">
                <a:solidFill>
                  <a:schemeClr val="accent6">
                    <a:lumMod val="75000"/>
                  </a:schemeClr>
                </a:solidFill>
                <a:latin typeface="Century Gothic" pitchFamily="34" charset="0"/>
              </a:rPr>
              <a:t>27 </a:t>
            </a:r>
            <a:r>
              <a:rPr lang="en-US" dirty="0" smtClean="0">
                <a:latin typeface="Century Gothic" pitchFamily="34" charset="0"/>
              </a:rPr>
              <a:t>National Book Awards</a:t>
            </a:r>
          </a:p>
        </p:txBody>
      </p:sp>
      <p:sp>
        <p:nvSpPr>
          <p:cNvPr id="15363" name="TextBox 3"/>
          <p:cNvSpPr txBox="1">
            <a:spLocks noChangeArrowheads="1"/>
          </p:cNvSpPr>
          <p:nvPr/>
        </p:nvSpPr>
        <p:spPr bwMode="auto">
          <a:xfrm>
            <a:off x="381000" y="457200"/>
            <a:ext cx="8153400" cy="830997"/>
          </a:xfrm>
          <a:prstGeom prst="rect">
            <a:avLst/>
          </a:prstGeom>
          <a:noFill/>
          <a:ln w="9525">
            <a:noFill/>
            <a:miter lim="800000"/>
            <a:headEnd/>
            <a:tailEnd/>
          </a:ln>
        </p:spPr>
        <p:txBody>
          <a:bodyPr>
            <a:spAutoFit/>
          </a:bodyPr>
          <a:lstStyle/>
          <a:p>
            <a:r>
              <a:rPr lang="en-US" sz="4800" b="1" dirty="0" smtClean="0">
                <a:solidFill>
                  <a:schemeClr val="tx2">
                    <a:lumMod val="60000"/>
                    <a:lumOff val="40000"/>
                  </a:schemeClr>
                </a:solidFill>
                <a:cs typeface="Arial" pitchFamily="34" charset="0"/>
              </a:rPr>
              <a:t>Award Winners </a:t>
            </a:r>
            <a:endParaRPr lang="en-US" sz="4800" b="1" dirty="0">
              <a:solidFill>
                <a:schemeClr val="tx2">
                  <a:lumMod val="60000"/>
                  <a:lumOff val="40000"/>
                </a:schemeClr>
              </a:solidFill>
              <a:cs typeface="Arial" pitchFamily="34" charset="0"/>
            </a:endParaRPr>
          </a:p>
        </p:txBody>
      </p:sp>
      <p:sp>
        <p:nvSpPr>
          <p:cNvPr id="15365" name="Rectangle 12"/>
          <p:cNvSpPr>
            <a:spLocks noChangeArrowheads="1"/>
          </p:cNvSpPr>
          <p:nvPr/>
        </p:nvSpPr>
        <p:spPr bwMode="auto">
          <a:xfrm>
            <a:off x="5943600" y="3886200"/>
            <a:ext cx="2743200" cy="2743200"/>
          </a:xfrm>
          <a:prstGeom prst="rect">
            <a:avLst/>
          </a:prstGeom>
          <a:solidFill>
            <a:schemeClr val="tx2">
              <a:lumMod val="60000"/>
              <a:lumOff val="40000"/>
            </a:schemeClr>
          </a:solidFill>
          <a:ln w="50800" algn="ctr">
            <a:solidFill>
              <a:schemeClr val="tx1">
                <a:lumMod val="50000"/>
                <a:lumOff val="50000"/>
              </a:schemeClr>
            </a:solidFill>
            <a:miter lim="800000"/>
            <a:headEnd/>
            <a:tailEnd/>
          </a:ln>
        </p:spPr>
        <p:txBody>
          <a:bodyPr wrap="none" anchor="ctr"/>
          <a:lstStyle/>
          <a:p>
            <a:pPr algn="ctr"/>
            <a:endParaRPr lang="en-US" u="sng" dirty="0">
              <a:solidFill>
                <a:schemeClr val="bg1"/>
              </a:solidFill>
              <a:latin typeface="Univers LT Std 45 Light" charset="0"/>
            </a:endParaRPr>
          </a:p>
        </p:txBody>
      </p:sp>
      <p:sp>
        <p:nvSpPr>
          <p:cNvPr id="15366" name="TextBox 13"/>
          <p:cNvSpPr txBox="1">
            <a:spLocks noChangeArrowheads="1"/>
          </p:cNvSpPr>
          <p:nvPr/>
        </p:nvSpPr>
        <p:spPr bwMode="auto">
          <a:xfrm>
            <a:off x="5943600" y="4648200"/>
            <a:ext cx="2743200" cy="800219"/>
          </a:xfrm>
          <a:prstGeom prst="rect">
            <a:avLst/>
          </a:prstGeom>
          <a:noFill/>
          <a:ln w="9525">
            <a:noFill/>
            <a:miter lim="800000"/>
            <a:headEnd/>
            <a:tailEnd/>
          </a:ln>
        </p:spPr>
        <p:txBody>
          <a:bodyPr>
            <a:spAutoFit/>
          </a:bodyPr>
          <a:lstStyle/>
          <a:p>
            <a:pPr algn="ctr"/>
            <a:r>
              <a:rPr lang="en-US" sz="2300" b="1" dirty="0" smtClean="0">
                <a:solidFill>
                  <a:schemeClr val="bg1"/>
                </a:solidFill>
                <a:cs typeface="Arial" pitchFamily="34" charset="0"/>
              </a:rPr>
              <a:t>PROGRAM OVERVIEW</a:t>
            </a:r>
            <a:endParaRPr lang="en-US" sz="2300" b="1" dirty="0">
              <a:solidFill>
                <a:schemeClr val="bg1"/>
              </a:solidFill>
              <a:cs typeface="Arial" pitchFamily="34" charset="0"/>
            </a:endParaRPr>
          </a:p>
        </p:txBody>
      </p:sp>
      <p:sp>
        <p:nvSpPr>
          <p:cNvPr id="7" name="Line 6"/>
          <p:cNvSpPr>
            <a:spLocks noChangeShapeType="1"/>
          </p:cNvSpPr>
          <p:nvPr/>
        </p:nvSpPr>
        <p:spPr bwMode="auto">
          <a:xfrm>
            <a:off x="457200" y="457200"/>
            <a:ext cx="5105400" cy="0"/>
          </a:xfrm>
          <a:prstGeom prst="line">
            <a:avLst/>
          </a:prstGeom>
          <a:noFill/>
          <a:ln w="9525">
            <a:solidFill>
              <a:schemeClr val="accent3">
                <a:lumMod val="50000"/>
              </a:schemeClr>
            </a:solidFill>
            <a:round/>
            <a:headEnd/>
            <a:tailEnd/>
          </a:ln>
        </p:spPr>
        <p:txBody>
          <a:bodyPr/>
          <a:lstStyle/>
          <a:p>
            <a:pPr fontAlgn="auto">
              <a:spcBef>
                <a:spcPts val="0"/>
              </a:spcBef>
              <a:spcAft>
                <a:spcPts val="0"/>
              </a:spcAft>
              <a:defRPr/>
            </a:pPr>
            <a:endParaRPr lang="en-US" dirty="0">
              <a:latin typeface="+mn-lt"/>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4227</TotalTime>
  <Words>3782</Words>
  <Application>Microsoft Office PowerPoint</Application>
  <PresentationFormat>On-screen Show (4:3)</PresentationFormat>
  <Paragraphs>492</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Slide 1</vt:lpstr>
      <vt:lpstr>Slide 2</vt:lpstr>
      <vt:lpstr>Slide 3</vt:lpstr>
      <vt:lpstr>Slide 4</vt:lpstr>
      <vt:lpstr>Fellowships</vt:lpstr>
      <vt:lpstr>Slide 6</vt:lpstr>
      <vt:lpstr>FY 2013 Poetry | 40 Fellowships Awarded</vt:lpstr>
      <vt:lpstr>FY 2014 Prose| 38 Fellowships Awarded</vt:lpstr>
      <vt:lpstr>Slide 9</vt:lpstr>
      <vt:lpstr>Slide 10</vt:lpstr>
      <vt:lpstr>Slide 11</vt:lpstr>
      <vt:lpstr>FY 2013 NEA POETRY FELLOWS</vt:lpstr>
      <vt:lpstr>Slide 13</vt:lpstr>
      <vt:lpstr>Slide 14</vt:lpstr>
      <vt:lpstr>Slide 15</vt:lpstr>
      <vt:lpstr>Slide 16</vt:lpstr>
      <vt:lpstr>Slide 17</vt:lpstr>
      <vt:lpstr>Slide 18</vt:lpstr>
      <vt:lpstr>Slide 19</vt:lpstr>
      <vt:lpstr>Slide 20</vt:lpstr>
      <vt:lpstr>Slide 21</vt:lpstr>
      <vt:lpstr>Applying to Art Works</vt:lpstr>
      <vt:lpstr>Slide 23</vt:lpstr>
      <vt:lpstr>Slide 24</vt:lpstr>
      <vt:lpstr>Slide 25</vt:lpstr>
      <vt:lpstr>Register with Grants.gov</vt:lpstr>
      <vt:lpstr>Download Application Package </vt:lpstr>
      <vt:lpstr>Download Application Package </vt:lpstr>
      <vt:lpstr>Slide 29</vt:lpstr>
      <vt:lpstr>Slide 30</vt:lpstr>
      <vt:lpstr>Mandatory Documents, Cont. </vt:lpstr>
      <vt:lpstr>SF-424 Individual Form </vt:lpstr>
      <vt:lpstr>Attachments Form </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Company>National Endowment for the Arts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neaprofile</dc:creator>
  <cp:lastModifiedBy>Eleanor Steele</cp:lastModifiedBy>
  <cp:revision>1105</cp:revision>
  <dcterms:created xsi:type="dcterms:W3CDTF">2013-02-25T21:28:45Z</dcterms:created>
  <dcterms:modified xsi:type="dcterms:W3CDTF">2014-01-31T15:33:25Z</dcterms:modified>
</cp:coreProperties>
</file>