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6" r:id="rId1"/>
  </p:sldMasterIdLst>
  <p:notesMasterIdLst>
    <p:notesMasterId r:id="rId52"/>
  </p:notesMasterIdLst>
  <p:sldIdLst>
    <p:sldId id="256" r:id="rId2"/>
    <p:sldId id="581" r:id="rId3"/>
    <p:sldId id="616" r:id="rId4"/>
    <p:sldId id="617" r:id="rId5"/>
    <p:sldId id="618" r:id="rId6"/>
    <p:sldId id="619" r:id="rId7"/>
    <p:sldId id="620" r:id="rId8"/>
    <p:sldId id="553" r:id="rId9"/>
    <p:sldId id="556" r:id="rId10"/>
    <p:sldId id="557" r:id="rId11"/>
    <p:sldId id="558" r:id="rId12"/>
    <p:sldId id="559" r:id="rId13"/>
    <p:sldId id="555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607" r:id="rId22"/>
    <p:sldId id="608" r:id="rId23"/>
    <p:sldId id="609" r:id="rId24"/>
    <p:sldId id="610" r:id="rId25"/>
    <p:sldId id="611" r:id="rId26"/>
    <p:sldId id="612" r:id="rId27"/>
    <p:sldId id="568" r:id="rId28"/>
    <p:sldId id="621" r:id="rId29"/>
    <p:sldId id="592" r:id="rId30"/>
    <p:sldId id="622" r:id="rId31"/>
    <p:sldId id="623" r:id="rId32"/>
    <p:sldId id="624" r:id="rId33"/>
    <p:sldId id="606" r:id="rId34"/>
    <p:sldId id="598" r:id="rId35"/>
    <p:sldId id="614" r:id="rId36"/>
    <p:sldId id="599" r:id="rId37"/>
    <p:sldId id="600" r:id="rId38"/>
    <p:sldId id="601" r:id="rId39"/>
    <p:sldId id="602" r:id="rId40"/>
    <p:sldId id="603" r:id="rId41"/>
    <p:sldId id="627" r:id="rId42"/>
    <p:sldId id="634" r:id="rId43"/>
    <p:sldId id="630" r:id="rId44"/>
    <p:sldId id="631" r:id="rId45"/>
    <p:sldId id="632" r:id="rId46"/>
    <p:sldId id="625" r:id="rId47"/>
    <p:sldId id="633" r:id="rId48"/>
    <p:sldId id="628" r:id="rId49"/>
    <p:sldId id="629" r:id="rId50"/>
    <p:sldId id="573" r:id="rId5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SimSun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ison B. Kaufman" initials="AB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5027" autoAdjust="0"/>
  </p:normalViewPr>
  <p:slideViewPr>
    <p:cSldViewPr>
      <p:cViewPr>
        <p:scale>
          <a:sx n="75" d="100"/>
          <a:sy n="75" d="100"/>
        </p:scale>
        <p:origin x="-680" y="-14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0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46091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7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80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30DF988C-2B2D-4CCF-A0C8-3191DFDA6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154FC9-9C2E-4633-8F41-AB40F4E13691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1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E479617-4181-4026-B177-C432DA1A7051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0F6D4F-10D4-4E17-8959-EF53324D336C}" type="slidenum">
              <a:rPr lang="en-US" smtClean="0">
                <a:solidFill>
                  <a:prstClr val="white"/>
                </a:solidFill>
                <a:cs typeface="Lucida Sans Unicode" pitchFamily="34" charset="0"/>
              </a:rPr>
              <a:pPr/>
              <a:t>2</a:t>
            </a:fld>
            <a:endParaRPr lang="en-US" smtClean="0">
              <a:solidFill>
                <a:prstClr val="white"/>
              </a:solidFill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E80FF1-6A2B-4540-8BDF-F9695244A3E5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E77BA-0AD3-41E7-8137-8D73DDA2875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E77BA-0AD3-41E7-8137-8D73DDA2875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A22EEA-1A92-41C2-BC5B-DA0194F2CEFB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3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D768DFD-149D-485A-8B3B-F02A0155A51F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E77BA-0AD3-41E7-8137-8D73DDA2875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E77BA-0AD3-41E7-8137-8D73DDA2875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BA0EE3-1E9C-4374-84D8-5C7B9B7FCDFE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50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A3E5816-123F-48D1-8EDD-DE6E6CCC40A5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3EFE2C-A2BE-4B84-9D7C-0611A91EC27D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4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22E7C60-C901-4E9E-85F7-85D3957C5CB5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  <a:ea typeface="SimSun" charset="-122"/>
              </a:rPr>
              <a:t>What is this a picture of?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D3D4C8-38E6-4202-8076-34EEB79899B6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5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9B20F2-C513-4C8B-AF73-A408EFC498A7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3EFE2C-A2BE-4B84-9D7C-0611A91EC27D}" type="slidenum">
              <a:rPr lang="en-US" smtClean="0">
                <a:latin typeface="Times New Roman" charset="0"/>
                <a:ea typeface="SimSun" charset="-122"/>
                <a:cs typeface="Lucida Sans Unicode" pitchFamily="34" charset="0"/>
              </a:rPr>
              <a:pPr/>
              <a:t>6</a:t>
            </a:fld>
            <a:endParaRPr lang="en-US" smtClean="0">
              <a:latin typeface="Times New Roman" charset="0"/>
              <a:ea typeface="SimSun" charset="-122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22E7C60-C901-4E9E-85F7-85D3957C5CB5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  <a:ea typeface="SimSun" charset="-122"/>
              </a:rPr>
              <a:t>What is this a picture of?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281CAD-AD1E-4945-A4C8-E812D4A270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371D32-A69F-4F30-94F2-5C4C5A03693D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EBC06-CC1A-4136-AA16-FFE98B1D924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78F0CB-C606-47D9-B71E-CFC8430E4716}" type="slidenum">
              <a:rPr lang="en-US" sz="1200">
                <a:solidFill>
                  <a:srgbClr val="FFFFFF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2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FEE16-AB90-4526-8C44-281423919B0C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C218C-F565-4F10-9367-33D62861DD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3001F-C849-445D-B292-9B6157FA8431}" type="datetimeFigureOut">
              <a:rPr lang="en-US" smtClean="0"/>
              <a:pPr>
                <a:defRPr/>
              </a:pPr>
              <a:t>2/19/14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4E7D9-5C5D-4470-8D57-ED4FE551C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7FA5D-B58A-4C0C-84B1-CA2CE2DC9545}" type="datetimeFigureOut">
              <a:rPr lang="en-US" smtClean="0"/>
              <a:pPr>
                <a:defRPr/>
              </a:pPr>
              <a:t>2/19/14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8FFE7-C3DA-42D9-B416-F621F2F66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FF68D-F996-4689-8B26-A8F89D9A84DC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1FB7-F27F-4C35-ACD5-F0C8E10F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18D4A-6B53-47F2-8A21-02D180A52084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7AD49-99A7-4B43-9D78-80CD89504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7ED61-7126-4403-ACE8-580ED5AFE09C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84540-ECA5-4557-9DFD-3C1AD95E5B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4862-81DD-4107-B954-87B0D2995D20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33006-CB58-42BA-B4D9-38AB5B0B9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74482-52A2-4037-B001-1B771D184555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B7097-45D5-433D-8130-2B049AD73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74148-3C64-40E1-A7CD-DB9491F00FF5}" type="datetimeFigureOut">
              <a:rPr lang="en-US" smtClean="0"/>
              <a:pPr>
                <a:defRPr/>
              </a:pPr>
              <a:t>2/19/14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FE73-3C48-47F1-BA66-7576F2C6F2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7FFB4-FBD3-40B3-B3B6-3D3DC3DD733E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793DB-EE9E-4B7B-A8D0-49A4D4C72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C0733-46F9-46F7-B224-157CEFF21728}" type="datetimeFigureOut">
              <a:rPr lang="en-US" smtClean="0"/>
              <a:pPr>
                <a:defRPr/>
              </a:pPr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ACB18-848C-42AF-BFBA-3EFE251C8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7D10C2-535A-4841-842D-4904AF8879DD}" type="datetimeFigureOut">
              <a:rPr lang="en-US" smtClean="0"/>
              <a:pPr>
                <a:defRPr/>
              </a:pPr>
              <a:t>2/19/14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DA4224-FB84-4E82-8C84-1E57362DE4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kaufman@uconn.edu" TargetMode="External"/><Relationship Id="rId4" Type="http://schemas.openxmlformats.org/officeDocument/2006/relationships/hyperlink" Target="http://www.jamesckaufman.com" TargetMode="External"/><Relationship Id="rId5" Type="http://schemas.openxmlformats.org/officeDocument/2006/relationships/hyperlink" Target="http://epsy.education.uconn.edu/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057400" y="1584325"/>
            <a:ext cx="77851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-1981200" y="4191000"/>
            <a:ext cx="8278814" cy="186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61365" y="12192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Psychology of Creativity</a:t>
            </a:r>
            <a:endParaRPr lang="en-US" sz="4400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Dr. James C. Kaufman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Professor of Educational Psychology</a:t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Neag School of Education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University of Connecticut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rocess</a:t>
            </a:r>
          </a:p>
        </p:txBody>
      </p:sp>
      <p:pic>
        <p:nvPicPr>
          <p:cNvPr id="3074" name="Picture 2" descr="C:\Users\Allison B. Kaufman\AppData\Local\Microsoft\Windows\Temporary Internet Files\Content.IE5\4X9N9SYO\MC900056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8924"/>
            <a:ext cx="6989491" cy="20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485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roduct</a:t>
            </a:r>
          </a:p>
        </p:txBody>
      </p:sp>
      <p:pic>
        <p:nvPicPr>
          <p:cNvPr id="4098" name="Picture 2" descr="C:\Users\Allison B. Kaufman\AppData\Local\Microsoft\Windows\Temporary Internet Files\Content.IE5\J5KOG2K5\MP9003901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6640"/>
            <a:ext cx="457200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lison B. Kaufman\AppData\Local\Microsoft\Windows\Temporary Internet Files\Content.IE5\WL9FHDIP\MP9003901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6640"/>
            <a:ext cx="457200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328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ress</a:t>
            </a:r>
            <a:endParaRPr lang="en-US" sz="4800" dirty="0"/>
          </a:p>
        </p:txBody>
      </p:sp>
      <p:pic>
        <p:nvPicPr>
          <p:cNvPr id="5122" name="Picture 2" descr="C:\Users\Allison B. Kaufman\AppData\Local\Microsoft\Windows\Temporary Internet Files\Content.IE5\J5KOG2K5\MP9003417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6699"/>
            <a:ext cx="4406900" cy="31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66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 you could consider the Four C’s: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324600" y="2085181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mini-c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little-c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Pro-c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Big-C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763112"/>
            <a:ext cx="5105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4C’s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781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371600"/>
            <a:ext cx="2667000" cy="111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mini-c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600199"/>
            <a:ext cx="3429000" cy="51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079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371600"/>
            <a:ext cx="2667000" cy="111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little-c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2795782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6650" y="2152652"/>
            <a:ext cx="3809998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77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371600"/>
            <a:ext cx="2667000" cy="111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Pro-c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96" y="1600200"/>
            <a:ext cx="3696593" cy="49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55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371600"/>
            <a:ext cx="2667000" cy="111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Big-C</a:t>
            </a:r>
          </a:p>
        </p:txBody>
      </p:sp>
      <p:pic>
        <p:nvPicPr>
          <p:cNvPr id="6146" name="Picture 2" descr="C:\Users\Allison B. Kaufman\AppData\Local\Microsoft\Windows\Temporary Internet Files\Content.IE5\4X9N9SYO\MC90043985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86819"/>
            <a:ext cx="4114800" cy="32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7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295400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/>
              <a:t>You can be creative in many domains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800" dirty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/>
              <a:t>Not just 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2176" y="2971800"/>
            <a:ext cx="5221224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7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>
                <a:solidFill>
                  <a:srgbClr val="7030A0"/>
                </a:solidFill>
                <a:latin typeface="Segoe Script" pitchFamily="34" charset="0"/>
              </a:rPr>
              <a:t>There are many measures of creativity</a:t>
            </a:r>
            <a:r>
              <a:rPr lang="en-US" sz="4400" dirty="0" smtClean="0">
                <a:latin typeface="Segoe Script" pitchFamily="34" charset="0"/>
              </a:rPr>
              <a:t>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800" dirty="0" smtClean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7170" name="Picture 2" descr="C:\Users\Allison B. Kaufman\AppData\Local\Microsoft\Windows\Temporary Internet Files\Content.IE5\4X9N9SYO\MC900433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514"/>
            <a:ext cx="3276486" cy="32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41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457200" y="268288"/>
            <a:ext cx="8218488" cy="1387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 typeface="Times New Roman" pitchFamily="16" charset="0"/>
              <a:buNone/>
              <a:defRPr/>
            </a:pPr>
            <a:r>
              <a:rPr lang="en-US" sz="4400" kern="0" dirty="0">
                <a:solidFill>
                  <a:srgbClr val="0070C0"/>
                </a:solidFill>
                <a:latin typeface="Calibri"/>
              </a:rPr>
              <a:t>What is Creativity?</a:t>
            </a:r>
          </a:p>
        </p:txBody>
      </p:sp>
      <p:pic>
        <p:nvPicPr>
          <p:cNvPr id="20482" name="Picture 2" descr="C:\Users\Allison B. Kaufman\AppData\Local\Microsoft\Windows\Temporary Internet Files\Content.IE5\SBX2HLAP\MP9004387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576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20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2954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/>
              <a:t>Some look at divergent thinking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/>
              <a:t>(having many ideas)</a:t>
            </a:r>
            <a:endParaRPr lang="en-US" sz="4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060771" y="4703465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idea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4130" y="4211935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idea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4129" y="5677595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idea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288605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idea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4872335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487340"/>
            <a:ext cx="1441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0703" y="5601395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idea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618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uses can you think of for a brick?</a:t>
            </a:r>
          </a:p>
          <a:p>
            <a:endParaRPr lang="en-US" dirty="0"/>
          </a:p>
        </p:txBody>
      </p:sp>
      <p:pic>
        <p:nvPicPr>
          <p:cNvPr id="8194" name="Picture 2" descr="C:\Users\Allison B. Kaufman\AppData\Local\Microsoft\Windows\Temporary Internet Files\Content.IE5\SBX2HLAP\MC9004412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7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Fluency – how many ideas you have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Flexibility – how many categories you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Originality – how rare your ideas are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81038"/>
            <a:ext cx="8229600" cy="1015536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686800" cy="4560888"/>
          </a:xfrm>
        </p:spPr>
        <p:txBody>
          <a:bodyPr/>
          <a:lstStyle/>
          <a:p>
            <a:pPr marL="0">
              <a:buFont typeface="Times New Roman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Association Theory = More Creative,</a:t>
            </a:r>
          </a:p>
          <a:p>
            <a:pPr marL="0">
              <a:buFont typeface="Times New Roman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		More Remote Associations</a:t>
            </a:r>
          </a:p>
          <a:p>
            <a:pPr marL="0">
              <a:buFont typeface="Times New Roman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84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882775"/>
            <a:ext cx="9144000" cy="4560888"/>
          </a:xfrm>
        </p:spPr>
        <p:txBody>
          <a:bodyPr/>
          <a:lstStyle/>
          <a:p>
            <a:pPr marL="0">
              <a:buFont typeface="Times New Roman" charset="0"/>
              <a:buNone/>
            </a:pPr>
            <a:r>
              <a:rPr lang="en-US" dirty="0" smtClean="0"/>
              <a:t>Cow! </a:t>
            </a:r>
          </a:p>
          <a:p>
            <a:pPr marL="0">
              <a:buFont typeface="Times New Roman" charset="0"/>
              <a:buNone/>
            </a:pPr>
            <a:r>
              <a:rPr lang="en-US" dirty="0"/>
              <a:t>	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Grass</a:t>
            </a:r>
            <a:r>
              <a:rPr lang="en-US" dirty="0" smtClean="0"/>
              <a:t>.	</a:t>
            </a:r>
            <a:r>
              <a:rPr lang="en-US" dirty="0" smtClean="0">
                <a:latin typeface="Maiandra GD" pitchFamily="34" charset="0"/>
              </a:rPr>
              <a:t>Cud.</a:t>
            </a:r>
            <a:r>
              <a:rPr lang="en-US" dirty="0" smtClean="0"/>
              <a:t>		</a:t>
            </a:r>
            <a:r>
              <a:rPr lang="en-US" dirty="0" smtClean="0">
                <a:latin typeface="Kozuka Gothic Pro L" pitchFamily="34" charset="-128"/>
                <a:ea typeface="Kozuka Gothic Pro L" pitchFamily="34" charset="-128"/>
              </a:rPr>
              <a:t>Milk.</a:t>
            </a:r>
            <a:r>
              <a:rPr lang="en-US" dirty="0" smtClean="0"/>
              <a:t>	 	</a:t>
            </a:r>
            <a:r>
              <a:rPr lang="en-US" dirty="0" smtClean="0">
                <a:latin typeface="Hobo Std" pitchFamily="34" charset="0"/>
              </a:rPr>
              <a:t>Burgers.	</a:t>
            </a:r>
            <a:r>
              <a:rPr lang="en-US" dirty="0" smtClean="0"/>
              <a:t>	</a:t>
            </a:r>
            <a:r>
              <a:rPr lang="en-US" dirty="0" smtClean="0">
                <a:latin typeface="Goudy Stout" pitchFamily="18" charset="0"/>
              </a:rPr>
              <a:t>Cheese</a:t>
            </a:r>
            <a:r>
              <a:rPr lang="en-US" dirty="0" smtClean="0"/>
              <a:t>.	</a:t>
            </a:r>
            <a:r>
              <a:rPr lang="en-US" dirty="0" smtClean="0">
                <a:latin typeface="Juice ITC" pitchFamily="82" charset="0"/>
              </a:rPr>
              <a:t>Goats</a:t>
            </a:r>
            <a:r>
              <a:rPr lang="en-US" dirty="0" smtClean="0"/>
              <a:t>.	      </a:t>
            </a:r>
            <a:r>
              <a:rPr lang="en-US" dirty="0" smtClean="0">
                <a:latin typeface="Harrington" pitchFamily="82" charset="0"/>
              </a:rPr>
              <a:t>Cheddar</a:t>
            </a:r>
            <a:r>
              <a:rPr lang="en-US" dirty="0" smtClean="0"/>
              <a:t>.</a:t>
            </a:r>
          </a:p>
          <a:p>
            <a:pPr marL="0">
              <a:buFont typeface="Times New Roman" charset="0"/>
              <a:buNone/>
            </a:pPr>
            <a:r>
              <a:rPr lang="en-US" dirty="0"/>
              <a:t>	</a:t>
            </a:r>
            <a:r>
              <a:rPr lang="en-US" dirty="0" smtClean="0">
                <a:latin typeface="Lucida Handwriting" pitchFamily="66" charset="0"/>
              </a:rPr>
              <a:t>Holy Cow.	</a:t>
            </a:r>
            <a:r>
              <a:rPr lang="en-US" dirty="0" smtClean="0">
                <a:latin typeface="MS PGothic" pitchFamily="34" charset="-128"/>
                <a:ea typeface="MS PGothic" pitchFamily="34" charset="-128"/>
              </a:rPr>
              <a:t>    Don’t have a cow.</a:t>
            </a:r>
          </a:p>
          <a:p>
            <a:pPr marL="0">
              <a:buFont typeface="Times New Roman" charset="0"/>
              <a:buNone/>
            </a:pPr>
            <a:r>
              <a:rPr lang="en-US" dirty="0"/>
              <a:t>	</a:t>
            </a:r>
            <a:r>
              <a:rPr lang="en-US" dirty="0" smtClean="0">
                <a:latin typeface="Tekton Pro Ext" pitchFamily="34" charset="0"/>
              </a:rPr>
              <a:t>Bart Simpson.</a:t>
            </a:r>
            <a:r>
              <a:rPr lang="en-US" dirty="0" smtClean="0"/>
              <a:t>	</a:t>
            </a:r>
          </a:p>
        </p:txBody>
      </p:sp>
      <p:pic>
        <p:nvPicPr>
          <p:cNvPr id="18434" name="Picture 2" descr="C:\Users\Allison B. Kaufman\AppData\Local\Microsoft\Windows\Temporary Internet Files\Content.IE5\J5KOG2K5\dglxass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600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686800" cy="45608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SLEEPING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BEAN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TRASH</a:t>
            </a:r>
            <a:r>
              <a:rPr lang="en-US" dirty="0"/>
              <a:t> ________________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39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What is Creativity?</a:t>
            </a: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686800" cy="45608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SLEEPING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BEAN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TRASH</a:t>
            </a:r>
            <a:r>
              <a:rPr lang="en-US" dirty="0"/>
              <a:t> </a:t>
            </a:r>
            <a:r>
              <a:rPr lang="en-US" dirty="0" smtClean="0"/>
              <a:t>________________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6600" dirty="0" smtClean="0"/>
              <a:t>			</a:t>
            </a:r>
            <a:r>
              <a:rPr lang="en-US" sz="6600" dirty="0" smtClean="0">
                <a:solidFill>
                  <a:srgbClr val="00B050"/>
                </a:solidFill>
                <a:latin typeface="Goudy Stout" pitchFamily="18" charset="0"/>
              </a:rPr>
              <a:t>BAG</a:t>
            </a:r>
            <a:endParaRPr lang="en-US" sz="6600" dirty="0">
              <a:solidFill>
                <a:srgbClr val="00B050"/>
              </a:solidFill>
              <a:latin typeface="Goudy Stout" pitchFamily="18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22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4478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3800" dirty="0" smtClean="0"/>
              <a:t>Sometimes creative products are rated 			by qualified experts.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	</a:t>
            </a:r>
            <a:endParaRPr lang="en-US" sz="4800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Allison B. Kaufman\AppData\Local\Microsoft\Windows\Temporary Internet Files\Content.IE5\WL9FHDIP\MC9002174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362200" cy="29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86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>
                <a:solidFill>
                  <a:srgbClr val="00B050"/>
                </a:solidFill>
                <a:latin typeface="Tekton Pro Ext" pitchFamily="34" charset="0"/>
              </a:rPr>
              <a:t>These experts might be poets, scientists, teachers, graduate students, peers, or the creator.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	</a:t>
            </a:r>
            <a:endParaRPr lang="en-US" sz="4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273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Creativity?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/>
              <a:t>Creativity uses a lot of resources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     </a:t>
            </a:r>
            <a:r>
              <a:rPr lang="en-US" sz="4400" dirty="0" smtClean="0">
                <a:solidFill>
                  <a:srgbClr val="0070C0"/>
                </a:solidFill>
              </a:rPr>
              <a:t>Time		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</a:rPr>
              <a:t> Money		Effort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800" dirty="0">
              <a:solidFill>
                <a:srgbClr val="0070C0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800" dirty="0" smtClean="0">
              <a:solidFill>
                <a:srgbClr val="0070C0"/>
              </a:solidFill>
            </a:endParaRPr>
          </a:p>
        </p:txBody>
      </p:sp>
      <p:sp>
        <p:nvSpPr>
          <p:cNvPr id="2" name="AutoShape 4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C:\Users\Allison B. Kaufman\AppData\Local\Microsoft\Windows\Temporary Internet Files\Content.IE5\J5KOG2K5\MP9004484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33800"/>
            <a:ext cx="2275839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lison B. Kaufman\AppData\Local\Microsoft\Windows\Temporary Internet Files\Content.IE5\J5KOG2K5\MP9003057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1974025" cy="26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lison B. Kaufman\AppData\Local\Microsoft\Windows\Temporary Internet Files\Content.IE5\4X9N9SYO\MC9002813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79347"/>
            <a:ext cx="1865014" cy="24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530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609600" y="152400"/>
            <a:ext cx="8218488" cy="1387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 typeface="Times New Roman" pitchFamily="16" charset="0"/>
              <a:buNone/>
              <a:defRPr/>
            </a:pPr>
            <a:r>
              <a:rPr lang="en-US" sz="4400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What is Creativity?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600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Consider…..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108" y="2967335"/>
            <a:ext cx="76662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Once Upon a Time</a:t>
            </a:r>
            <a:endParaRPr lang="en-US" sz="7200" b="1" cap="none" spc="50" dirty="0">
              <a:ln w="1143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314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  <a:t>Why is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n-lt"/>
              </a:rPr>
              <a:t>creativity?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Businesses and organizations focus on creativity.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Goudy Stout" pitchFamily="18" charset="0"/>
              </a:rPr>
              <a:t>Why?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dirty="0" smtClean="0">
                <a:solidFill>
                  <a:srgbClr val="00B050"/>
                </a:solidFill>
              </a:rPr>
              <a:t>- Innovation is a driving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				force behind today’s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					global market.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Science has shown that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people prefer products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that are more creative.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 Companies with a “pro-creativity” attitude are more likely to have financial breakthroughs.</a:t>
            </a:r>
          </a:p>
        </p:txBody>
      </p:sp>
    </p:spTree>
    <p:extLst>
      <p:ext uri="{BB962C8B-B14F-4D97-AF65-F5344CB8AC3E}">
        <p14:creationId xmlns:p14="http://schemas.microsoft.com/office/powerpoint/2010/main" val="27269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creativity?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Creative people…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promoted more.</a:t>
            </a:r>
          </a:p>
          <a:p>
            <a:pPr marL="0" indent="0">
              <a:buNone/>
            </a:pPr>
            <a:r>
              <a:rPr lang="en-US" dirty="0" smtClean="0"/>
              <a:t>Earn higher salaries.</a:t>
            </a: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more successful entrepreneurs.</a:t>
            </a:r>
          </a:p>
          <a:p>
            <a:pPr marL="0" indent="0">
              <a:buNone/>
            </a:pPr>
            <a:r>
              <a:rPr lang="en-US" dirty="0" smtClean="0"/>
              <a:t>Are more satisfied in their careers.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35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creativity?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767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People who are creative are more likely to …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in better physical health</a:t>
            </a:r>
          </a:p>
          <a:p>
            <a:pPr>
              <a:buFontTx/>
              <a:buChar char="-"/>
            </a:pPr>
            <a:r>
              <a:rPr lang="en-US" dirty="0" smtClean="0"/>
              <a:t>Have </a:t>
            </a:r>
            <a:r>
              <a:rPr lang="en-US" dirty="0"/>
              <a:t>a higher state </a:t>
            </a:r>
            <a:r>
              <a:rPr lang="en-US" dirty="0" smtClean="0"/>
              <a:t>of </a:t>
            </a:r>
            <a:r>
              <a:rPr lang="en-US" dirty="0"/>
              <a:t>general </a:t>
            </a:r>
            <a:r>
              <a:rPr lang="en-US" dirty="0" smtClean="0"/>
              <a:t>well-being</a:t>
            </a:r>
          </a:p>
          <a:p>
            <a:pPr>
              <a:buFontTx/>
              <a:buChar char="-"/>
            </a:pP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more 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resilient</a:t>
            </a:r>
          </a:p>
          <a:p>
            <a:pPr>
              <a:buFontTx/>
              <a:buChar char="-"/>
            </a:pPr>
            <a:r>
              <a:rPr lang="en-US" dirty="0" smtClean="0"/>
              <a:t>Have less personal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stress</a:t>
            </a:r>
          </a:p>
          <a:p>
            <a:pPr marL="0" indent="0">
              <a:buNone/>
            </a:pP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Be in better moods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41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" y="15240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So what can we do to be more creative?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			</a:t>
            </a:r>
            <a:r>
              <a:rPr lang="en-US" sz="3600" dirty="0"/>
              <a:t>Inspiration is</a:t>
            </a:r>
          </a:p>
          <a:p>
            <a:pPr marL="0" indent="0">
              <a:buNone/>
            </a:pPr>
            <a:r>
              <a:rPr lang="en-US" sz="3600" dirty="0"/>
              <a:t>					overrated.</a:t>
            </a: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2" descr="data:image/jpeg;base64,/9j/4AAQSkZJRgABAQAAAQABAAD/2wCEAAkGBhQSERQUExQUFRUUFhcXFBQXFBUUFBUXGBcVFBcUFRQXHCYeFxkkGRQVHy8gJCcpLCwsFR8xNTAqNSYrLCkBCQoKDgwOFw8PFC0cHR0pKS0pKSktKikpKiwsKSksLSkpKSopLCksLikrKSkpLCksLCwtLywqKSk1NSkpKSkvLP/AABEIAMYA/gMBIgACEQEDEQH/xAAbAAACAwEBAQAAAAAAAAAAAAAEBQIDBgABB//EADwQAAEDAwMCBAMGBQMDBQAAAAEAAgMEESEFEjFBUSJhcYETMpEGobHR4fAUQlLB8SNy0oKSogcWM0Ni/8QAGgEAAwEBAQEAAAAAAAAAAAAAAAECAwQFBv/EADARAAICAQIEBAQFBQAAAAAAAAABAhEDITEEEkFRBWFxkRMiofAUgcHR4QYjQrHx/9oADAMBAAIRAxEAPwD5VG1XsYvWxogRLZI5Ad8KO0uozY8j8O68bEqHNLHBw6fuyqhG0o/EF48lhQuj1V7djwtCKcOGVaVAJjWFeCscmkmlBDP05aqgBPjkr0Eq40hXCErRIRTfK4K34S9bGnQjyNquYxSZErmwnsgCtrFFtkcKU9lCSjQFBFA9O2ZCRUmCnkR8Pspki0UltyvXRqyNikbJFIDkiQU0SOmnPQISRjz2H3fggTAZIu6qLiEY/d3afXcqnMP9LD6OI/G6CCj4lwrYlD4XkR6/8h+inG0jlJoC50eElrqPK0EYuhK+BZlMy0kCgMJhUMsUJI1JokGlqLIN9cVfOxCvpioaGQEKvjiV8dOiGQKUAII15NTXCP8A4dcYlqkIW6PVbH7DwT4fXt7rd6XNuAWEr6LqOmbp99mtV3DPzDDh59/QppdB+Zs2MXrqS69pnXCNiami1qLHUCpk09PhEvDAtEwoy01DZQihutPLR3CTGn2vsrTJaIR0/kjoaUFcxiKhCBnsdKOy8lokbGFPYpsqhNJpx6IxjLNsjHCyXVknQdfw7ouxVRO/QKe0WVNPGr9yQIg6NDyQEolxA5VscYPClySdMdWKjSFVS0wWgNCdvFkq+Cb3tjP0VR+a66GOSXJV9RVJFbn6obNxYnHI6fonFRCD1S+aEg5+qGmt0JST2YRA7vi/HY/qp1Mdwh6YYLXccj9ETC+92u+Zv3joVDRojPV0JBwgf4claWpp8oCeKyQqFrdPCi6iCKeSF25ZsACOJXsgXRNRsUahCBhAuNKmbKdWfwa2iMz81KkYeYKgEcOGR3C3L6DyWO1pt6gAfy491UtrBG30TUw4DNweCtLAV8x0yoMbrdDx5FbjSdSuACqq9RxY/AUlS2cIetrLNNuTgINbKKrU/Ftbm2FCWO5uuoqYDKIe1XsQDtV0arf0VrAmxBcTlbuVDVJ71BSK5ZM26cn0Sz4u95PnYK2qn8J8zZQpoLJk7hAdYKuCbFyeSfxIUXOvxx+wupowMHufvN114cDknzI9vgfD5ZYyeSNJrR+YwbTXbgX/ALeyNpoyC3298W9kG7VSwtIF7c3xgc5TefVqeaMSC7Xj+W1g51uCOD6/kvF4vHkjOpP0o5MuFYJuDeqGVNM0HaQDcdr2HbPKjXadGGmzRYNx3Wa/9wMcLNI3A2cxxAcORgk9bdLpjSVjpGWJA/t6KcLaRjkg2+WgKTSgBcc9ik1XGE/rqvbg9eD5dklrRcXXYm3qzl+GoRqqFsDbE9lbKyxa4cjB9CuYFdewN1RJVO36FL6iNM9uSO3Hv+t0NPEkUJZXBUfECKrabCVF1lLRAVCEwhagIijIpFikMYRNRsYStlQvZdQsMcrVIdlusV2xlm/McD81k4tNJdc5N7kp7HSl53O5R0VBhapIl6mXnprJppVVx34KLrNOulrIyx3lwVaQtjX0s1wvNt3IPTJbhMom5KC0ERNwvXKTGqLygoHe3KviaoXV8TUMRYgq6psLDkomU4QcgBUjYFKLsb5fmr5JrMJ8lXLlmPNGUkcDvA7dcj5Hm1/9trB3sVx8VxceFx/ElFteSv3Kx43N0mD6vobXxxSNDg8MY172XaSWtAB3N54sfZQ0iGX4Xja9zml/iLbAgOJb4sD5bD2Wlo5gHGx8P9PYjBt5YTiINdzm2c8L5Lgv6lz8PF41Dmq6bb2vt1r1Pdw3w8nOL3W3S+5h6hjw1jXs2vlBcGnO1oxud254SuqMojHwGbwywYLgXty7PzZHGOq1esUJkmdI8GzmtawZHgG459S4k+gB4WK+0lHJC/cx7gHg2DXOaRtHBAOeRYr69Z8mXhIcRmVtq/lrS9vY87Dn/H8euHySjzbLmTqVdHVb79jM0uvSsfaQg2ccOaAWuNg44tY4W70vW7tBB9fXqFgdMqHRTB7LFxxZzQ4ZwcH9FqZHPbtLtoDr4APPPfjlT4W45Jtyflt+v8H1Pi2PFilDHJJN7U9e2q6Ls77mll1Fj7bjg9eyqrXWt9xWbNDJJljrD8UwoaWRrS2RwLeg6j0PbyXoZoRjKovY+S4rlUnFO6Do2dV5a7vILg3a32V9PHYBZHGV7fH6t/C35qE8aut/qD0P9l0qRSFNRFgpDVxWK1MrUor6a5UktClsytbMg4wio47qEiQgSFGUtPfKrpqdN6WCy0QyynpUwZAowsRTGp2UkDyUN0prdIv0WlaF65o6qkxuJktLJa/af8p/A1V1DIy4bR4h17IynjVNiSJBqHmRm1C1CQ2URDKMBsENAFehiRXKUHK+3qipn2CXN8TkgZOnHI8z+KlXU4dGWutxgnoehv0XU383+4/iqhqIMhY7AOGn26qWtGZTywx8vM6t0OYXZPr9E006Tc/4Y9X/AO3gD3Nx6ArLucIXOfgbvn7kjh1upyR9OyaaBN8Hcbkl4JNzuLXfy2J6AY9l8Bl8Engm25J7V56a+x9BiyPPH5Fqt9Va7Wt9e5pjqEb912A/ykm2fK/1STXfssJ2NewZbuBZe555B6mwGFbHHawAuTj39/3haKioXMYATkkE+WBex9vvXtc3w8TjgVdattNea2/MyycP8DLHLzW1t0a03TWvf3Pl+h/+nMjpxJutGCSXOaM/MLNaObXGT2KI1vSHWttIzdu4Wx0v7L6TqDCYnhtgS08m3rnpi6y8+slzPhvG61rOPzD174Xd4dnnKUpaLVaLp5/fYy4nLPK4yySbcVSb1ejbSb6+pmYItjQOy8kejp4Rk3wljjcr2bvU81t3qFkXaV1HL07LyPj2UdNbklHQA1jM39lCRWxtx65VU4UlLYElS+flGylVOYOqliZmImo+CJB04umtMxZogLp40xhYhYGo2IK0UgqMIiMKiNXB1gqNEWl9km1HVCTsj+bqf6f1Q+ra1nYz5jyf6f1Vmk7GDJzzc83WiRDlegdpmnbQLpqxiphqGngq9rkrLikc9qX1mEyKBrWJoJHkUXhC9dhSiOAq5ikSBVsiop2KycXKlba0nsEySuj4J7lx+8rP1jnFp2/MTYeVz830ytBS0Bc5gOWW8TfY5+tl5PoLY2ucZDYfKLWN74uVyZsyi1FHj+JYc2WCkofLF23a6Ler2+oj0+jc+UDc522xcSb3I4Gfr9FqqGEh5dbGPPi/3XulOmSXLs2O438/M+1k+o6kNHiwebfhZdK4ZKN3zXf1Pf8ACeFXDw+JDJz82729/TsOKCWTewAtMZJ3Bzd3o5puLZ5B/wAvnVQjLWuDQH4aW3sTYuyLYFh3Kx/8SQ3cOvtixz/f/CnT/areRvZcbdotyGdX+RcQDzwBxlfP5MfwZOKXN3qv16ns5sLn/cS06/uaDVq5nw3DcM4sCODzfysshWVpdYeHwiwNju64JvYj2XV9WC4iN25p/m/sR0I4KF2EDAufp9V9Dwfh2GOBSt6vmTap7dvRnT+BhLh25Tpb35AtW/CHib1TI0JIu4gfcB6d1FkbRhufO1gqbSdLU+ayQipPldrvt9NSDmnbbqVZTxWFh1/BVuJPkO5/siadv7/NSQXPQ05wiX8JfWy2CQ2VNF7n6JXVRm90zc7wNtweUFUSgclSyWJ6cJnThLadNIFiiQ+JGRFBRFFxlWiwphSnXda2f6bPmPJ7D80TV1gY0lZkROcS48uOVrFCbKWXHqc3816957ouKhJRDNGutCKK9M1VzDk3WqodTDhysbV6a5mRle0daWoqxptH0Jkt1CYArO0mtcZTBtZdTTNOawxzkPM7C9BUJThSIGv1VVTNgDufuVsgS58u5/p+ymAxp61zZGAWLHEh2PE3HhyOl7c91dW6tHIDHtc43G1wtYnuDfjzSWGvDJnFwJa4AAC3I9elvwUzq7Wtc8RlpsbX4PYY4ysnwsJyU267mOTLJp46u/uj1t2yyNvexaT/ANTG3aPp96YNBcWjPU3vjsb/AFXztms1Ie94c07yCQWjxGwbyOB2At0Ws+xGtiWfZN4LWLo3XLSTnnqCADbyset+/Bkx8tRVPX8/+I9/C/gcOri+aN3tTfr0pa+g11XUtjBfLDhp6vOBYDqOBfqllJUSiS7oztsbntfiw5K0f2mfFNI0hrQWX2gWHle3UoJrbDK8r8LGOTnenVIiHi8ngeJRTu1Ju9r0rbZde5OKK4twO3U+ZIRVMxwFvm7f1D8/VUMmvjgd1a2r6Rjd3ccD69fZdksuRv7oyjnytuUp6PSuldqLJoLDxn2B/E9EL/E3+UY79Pr1UjT7svO7y4aP+n81CZylR7s45uP+JWRc83RUSFhCJYU2ZosdwkupOTlyUai3BSQpHUZ3R2S6opiTlX6XLyFfUNypejEIacJjCUtgKPhKwQg+JyJ+Ig43KFTUWHmtEMhVSb3W6BEQUyGpYrpzTxYW2wgGeLblE6XJuGVdURXaUHpWHWVLYYxq6MELN12n2NwtiBcJbW0t0JjaMuzHkm9BU90NNTWOF0DbFWQaKDIXk4VVFJcKyqdYLJ7lgVTKWtv1OAgfg2Hqoa1qmzaQLgXJ62/RVU1Q2cYLSeoDtpHln/KiU1F0wWux6yuYGubtu84aeTjtbHb6qDtCNWGhskjQDaQAt+Hi3hbYZdcg83AHGUFXVLtlhc2NhfDr8EY/FDaPJ8F1yS1txuIB+YmxdYc2HHooy5G40RCHLPmCtRpqmWzIogWweDZ8u8lwazaRg5tyOl74W4g0FlFTvcxrX1Dm3kkAsSSctZe5AAJsOtgkNBK+pkf8M7Y4wWxX6yAENkvzzdx8mjuo/aOvnfVECSSNrbANY9zQRzuNrXJufS1u9/A4rHxXE5MeLHJRivmlet01Sfk+38HrPJGEHbbvT79Dyjj3OLhlzjcn9eyJdLbJ4HH6dyqIIzYfslMoKSx3O56Do30HdfSLezzUktimKkL7GTDejP8Anb8Ee0WwprxXZbbe7OJQsgV7yqnJEM5gwpsKqL1zHpMAknCX1bLgo0OwhphypBiClfteQmbzdKawbX3R8MtwpmShFC5HQvSyNyMiesEIPM1gqA7cbod0hJsjKWJbREMaKJM72CFpxYL2aeyd2XsEg4KXxCz0ZTuuEK4eJaxEOoDhVytuvac4UnBIoUVUOVQxiY1bELG1WSXQYVGoVWLdSrZXhoykLakTyFpO3bbb2v6qWS2W2IbZ7bE9enKSajpViXRuDXA+YHs4fJfF+h6haczbfBOCW9H2yPPzCPn+xUxi+NSPZUMPMVxuI6gHh3obFc+SS2YkpbxPntBrT2ybahuWZ2m1xfl9wcjnINueVqap8M8A2WcZPDtHzNHFmnkknvnKWy6ZG95jP+k/rDLuAaezCcs68W5QE+kTQSl4LyWjwi4BFuz+HYxY2x3XI4tNNG8ckZ76Dv8A1Y4iyN1m7iSRdpHha3ZjIF2k363t6ypg51i9xcbWuSXWHOCTxf8AFD6b9qg8/DmsHHAJYQ7kCzjbI63T5lEGuwWkdC03HoLrqxNN7UwlfVltHTbco1rlUCpNuukRaQoucpEYQ8gKAPHvUN6g9pUQgk9keoiRQkKqL0hB7JVGRAieytbUXUMdirVGKukmwitRyEqhcQSpexIAxyJbIgWFEQG5WCAYU7UxpQl8TkfA7C0TBDD4tgh2v3FDzz9FfS4VxHuM4uEO/wCZWNKpk5WiYDWmOFYeUNSPwry5BXQpqxhBxnKPqG3CWWseVaExf9oKghhthA6HUNdEN4ta432xcYyj9YbdpWd0rUmxSmJxsH/L2J7eqmRm9zaUUz4LGaEzwdSG7to734Hvj0Tqk0eKQ/G0mq+DIcugcSY3erDct9cjss7pX2jlpHXiILD80bruaR/+erT6fQpk6fTas/F3OoZxn4jDtjv3JHh+u0rjnGSbb+n7Fpqq/wB6ezDtU1lrmiLWKLb0FRGNzPVrx4mfVZ6t0djWk0lUJYz/APXJYuaD0Dj/AHA9U+l1SvhiBf8ACrqZwxI0tJI7+f8A5LIzPp5X72NMQvkADb7tH6LGCcpaff5FTpLX67+60ZCDQ/Dte0O7BwBA90/pKRrGhrRYDp9UNRMA4c5w6ZNvYJkxeilRMUTaxWtavGn9/v8AeVNpVGh4F46NWKLnpWBWYFA0q6TUGN5cApsqA4XBSsWgLJSod1KmLnKl6VhQvdAqHRWJRshQc71DZLBpigXMyiZnpVV6gGlQ2QLonIuJ6WxvRcT1gmUM4XIsTWCWRyqT6hWhBsb7m6ZQOSemcmUD1qmAyY5Rcq2PXEq0xh9K5FOdhLKaRHbsJjRdyEuqIc3RsTlGaO6tMDO6rLjCxeq6c5zHEAF3IBwvolRp4KTahQokuZEbGM0j7YuYdkl3AYsf/kb7n57eefNaekrIZsxvF+p65/rYchZrWNB3HcW+4wUJRaEWm5c7HH8rh6OGVz/MtGrG1F6m6hqpYbhrrNPIa7w/9puPu90VTVTjcWab8utY+/dIKGldi5J9ST95WipIuy2jBLWiA+mNkwiKFp6W/KYxx2VtmqJMapkqO5UyzKSib5bJXqFYbEAqdRUpdNNcIRDYmqySclEabqpjxfCGqn5QTnKmZmxi1kHqpu1BvdYgznuvDWO7rNormZsZa1vdLqrVGjqs06rd3KolfhQwsYVus3w1LgCclUtkF8q504UMCqORExypXHIiI5FzlDRkq9EtyhI5FOB60TEN4Ho+F6UQvR0MitMQ2jkVu66AjlRLJFSYwiJ1ijmSYS0PREcqqxoOjephyCMivjcqsZN7LoSanujNy8sqTATTaaD0VLdEb2T/AGBehgVcwqFEOlAJjBRgIkNC4ygJcwUWsFl4+VBS1wHVLqjVeyQ7Gk1UAltRX3SyXUCepVJqlVEthnx7nK6STCXmYqyO5SEUVbbpc8p06H9+ypkpgpbFQmc5Uuemz6UKp1KOylsKFm5eOYSmDogqXqGxi2SMhDOemkpCAnAUWMGY5ERvXLliUEB6uhcvVypEhkT0ZFIvVyoQXHIiY5Fy5Uhl7JFayRcuVICwPRUb1y5WNFm9Sa9cuTGe/EXhlsuXJgDzVtkvqNTK5cqRDYtkqyUO6QrlyYiovU2MJXLkMAqGnRAfYcLlyhjK5J0LJMV4uUgDSTlDPqCuXKWBQ+oKHfUFeLlDGDvmKoc5cuU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QUExQUFRUUFhcXFBQXFBUUFBUXGBcVFBcUFRQXHCYeFxkkGRQVHy8gJCcpLCwsFR8xNTAqNSYrLCkBCQoKDgwOFw8PFC0cHR0pKS0pKSktKikpKiwsKSksLSkpKSopLCksLikrKSkpLCksLCwtLywqKSk1NSkpKSkvLP/AABEIAMYA/gMBIgACEQEDEQH/xAAbAAACAwEBAQAAAAAAAAAAAAAEBQIDBgABB//EADwQAAEDAwMCBAMGBQMDBQAAAAEAAgMEESEFEjFBUSJhcYETMpEGobHR4fAUQlLB8SNy0oKSogcWM0Ni/8QAGgEAAwEBAQEAAAAAAAAAAAAAAAECAwQFBv/EADARAAICAQIEBAQFBQAAAAAAAAABAhEDITEEEkFRBWFxkRMiofAUgcHR4QYjQrHx/9oADAMBAAIRAxEAPwD5VG1XsYvWxogRLZI5Ad8KO0uozY8j8O68bEqHNLHBw6fuyqhG0o/EF48lhQuj1V7djwtCKcOGVaVAJjWFeCscmkmlBDP05aqgBPjkr0Eq40hXCErRIRTfK4K34S9bGnQjyNquYxSZErmwnsgCtrFFtkcKU9lCSjQFBFA9O2ZCRUmCnkR8Pspki0UltyvXRqyNikbJFIDkiQU0SOmnPQISRjz2H3fggTAZIu6qLiEY/d3afXcqnMP9LD6OI/G6CCj4lwrYlD4XkR6/8h+inG0jlJoC50eElrqPK0EYuhK+BZlMy0kCgMJhUMsUJI1JokGlqLIN9cVfOxCvpioaGQEKvjiV8dOiGQKUAII15NTXCP8A4dcYlqkIW6PVbH7DwT4fXt7rd6XNuAWEr6LqOmbp99mtV3DPzDDh59/QppdB+Zs2MXrqS69pnXCNiami1qLHUCpk09PhEvDAtEwoy01DZQihutPLR3CTGn2vsrTJaIR0/kjoaUFcxiKhCBnsdKOy8lokbGFPYpsqhNJpx6IxjLNsjHCyXVknQdfw7ouxVRO/QKe0WVNPGr9yQIg6NDyQEolxA5VscYPClySdMdWKjSFVS0wWgNCdvFkq+Cb3tjP0VR+a66GOSXJV9RVJFbn6obNxYnHI6fonFRCD1S+aEg5+qGmt0JST2YRA7vi/HY/qp1Mdwh6YYLXccj9ETC+92u+Zv3joVDRojPV0JBwgf4claWpp8oCeKyQqFrdPCi6iCKeSF25ZsACOJXsgXRNRsUahCBhAuNKmbKdWfwa2iMz81KkYeYKgEcOGR3C3L6DyWO1pt6gAfy491UtrBG30TUw4DNweCtLAV8x0yoMbrdDx5FbjSdSuACqq9RxY/AUlS2cIetrLNNuTgINbKKrU/Ftbm2FCWO5uuoqYDKIe1XsQDtV0arf0VrAmxBcTlbuVDVJ71BSK5ZM26cn0Sz4u95PnYK2qn8J8zZQpoLJk7hAdYKuCbFyeSfxIUXOvxx+wupowMHufvN114cDknzI9vgfD5ZYyeSNJrR+YwbTXbgX/ALeyNpoyC3298W9kG7VSwtIF7c3xgc5TefVqeaMSC7Xj+W1g51uCOD6/kvF4vHkjOpP0o5MuFYJuDeqGVNM0HaQDcdr2HbPKjXadGGmzRYNx3Wa/9wMcLNI3A2cxxAcORgk9bdLpjSVjpGWJA/t6KcLaRjkg2+WgKTSgBcc9ik1XGE/rqvbg9eD5dklrRcXXYm3qzl+GoRqqFsDbE9lbKyxa4cjB9CuYFdewN1RJVO36FL6iNM9uSO3Hv+t0NPEkUJZXBUfECKrabCVF1lLRAVCEwhagIijIpFikMYRNRsYStlQvZdQsMcrVIdlusV2xlm/McD81k4tNJdc5N7kp7HSl53O5R0VBhapIl6mXnprJppVVx34KLrNOulrIyx3lwVaQtjX0s1wvNt3IPTJbhMom5KC0ERNwvXKTGqLygoHe3KviaoXV8TUMRYgq6psLDkomU4QcgBUjYFKLsb5fmr5JrMJ8lXLlmPNGUkcDvA7dcj5Hm1/9trB3sVx8VxceFx/ElFteSv3Kx43N0mD6vobXxxSNDg8MY172XaSWtAB3N54sfZQ0iGX4Xja9zml/iLbAgOJb4sD5bD2Wlo5gHGx8P9PYjBt5YTiINdzm2c8L5Lgv6lz8PF41Dmq6bb2vt1r1Pdw3w8nOL3W3S+5h6hjw1jXs2vlBcGnO1oxud254SuqMojHwGbwywYLgXty7PzZHGOq1esUJkmdI8GzmtawZHgG459S4k+gB4WK+0lHJC/cx7gHg2DXOaRtHBAOeRYr69Z8mXhIcRmVtq/lrS9vY87Dn/H8euHySjzbLmTqVdHVb79jM0uvSsfaQg2ccOaAWuNg44tY4W70vW7tBB9fXqFgdMqHRTB7LFxxZzQ4ZwcH9FqZHPbtLtoDr4APPPfjlT4W45Jtyflt+v8H1Pi2PFilDHJJN7U9e2q6Ls77mll1Fj7bjg9eyqrXWt9xWbNDJJljrD8UwoaWRrS2RwLeg6j0PbyXoZoRjKovY+S4rlUnFO6Do2dV5a7vILg3a32V9PHYBZHGV7fH6t/C35qE8aut/qD0P9l0qRSFNRFgpDVxWK1MrUor6a5UktClsytbMg4wio47qEiQgSFGUtPfKrpqdN6WCy0QyynpUwZAowsRTGp2UkDyUN0prdIv0WlaF65o6qkxuJktLJa/af8p/A1V1DIy4bR4h17IynjVNiSJBqHmRm1C1CQ2URDKMBsENAFehiRXKUHK+3qipn2CXN8TkgZOnHI8z+KlXU4dGWutxgnoehv0XU383+4/iqhqIMhY7AOGn26qWtGZTywx8vM6t0OYXZPr9E006Tc/4Y9X/AO3gD3Nx6ArLucIXOfgbvn7kjh1upyR9OyaaBN8Hcbkl4JNzuLXfy2J6AY9l8Bl8Engm25J7V56a+x9BiyPPH5Fqt9Va7Wt9e5pjqEb912A/ykm2fK/1STXfssJ2NewZbuBZe555B6mwGFbHHawAuTj39/3haKioXMYATkkE+WBex9vvXtc3w8TjgVdattNea2/MyycP8DLHLzW1t0a03TWvf3Pl+h/+nMjpxJutGCSXOaM/MLNaObXGT2KI1vSHWttIzdu4Wx0v7L6TqDCYnhtgS08m3rnpi6y8+slzPhvG61rOPzD174Xd4dnnKUpaLVaLp5/fYy4nLPK4yySbcVSb1ejbSb6+pmYItjQOy8kejp4Rk3wljjcr2bvU81t3qFkXaV1HL07LyPj2UdNbklHQA1jM39lCRWxtx65VU4UlLYElS+flGylVOYOqliZmImo+CJB04umtMxZogLp40xhYhYGo2IK0UgqMIiMKiNXB1gqNEWl9km1HVCTsj+bqf6f1Q+ra1nYz5jyf6f1Vmk7GDJzzc83WiRDlegdpmnbQLpqxiphqGngq9rkrLikc9qX1mEyKBrWJoJHkUXhC9dhSiOAq5ikSBVsiop2KycXKlba0nsEySuj4J7lx+8rP1jnFp2/MTYeVz830ytBS0Bc5gOWW8TfY5+tl5PoLY2ucZDYfKLWN74uVyZsyi1FHj+JYc2WCkofLF23a6Ler2+oj0+jc+UDc522xcSb3I4Gfr9FqqGEh5dbGPPi/3XulOmSXLs2O438/M+1k+o6kNHiwebfhZdK4ZKN3zXf1Pf8ACeFXDw+JDJz82729/TsOKCWTewAtMZJ3Bzd3o5puLZ5B/wAvnVQjLWuDQH4aW3sTYuyLYFh3Kx/8SQ3cOvtixz/f/CnT/areRvZcbdotyGdX+RcQDzwBxlfP5MfwZOKXN3qv16ns5sLn/cS06/uaDVq5nw3DcM4sCODzfysshWVpdYeHwiwNju64JvYj2XV9WC4iN25p/m/sR0I4KF2EDAufp9V9Dwfh2GOBSt6vmTap7dvRnT+BhLh25Tpb35AtW/CHib1TI0JIu4gfcB6d1FkbRhufO1gqbSdLU+ayQipPldrvt9NSDmnbbqVZTxWFh1/BVuJPkO5/siadv7/NSQXPQ05wiX8JfWy2CQ2VNF7n6JXVRm90zc7wNtweUFUSgclSyWJ6cJnThLadNIFiiQ+JGRFBRFFxlWiwphSnXda2f6bPmPJ7D80TV1gY0lZkROcS48uOVrFCbKWXHqc3816957ouKhJRDNGutCKK9M1VzDk3WqodTDhysbV6a5mRle0daWoqxptH0Jkt1CYArO0mtcZTBtZdTTNOawxzkPM7C9BUJThSIGv1VVTNgDufuVsgS58u5/p+ymAxp61zZGAWLHEh2PE3HhyOl7c91dW6tHIDHtc43G1wtYnuDfjzSWGvDJnFwJa4AAC3I9elvwUzq7Wtc8RlpsbX4PYY4ysnwsJyU267mOTLJp46u/uj1t2yyNvexaT/ANTG3aPp96YNBcWjPU3vjsb/AFXztms1Ie94c07yCQWjxGwbyOB2At0Ws+xGtiWfZN4LWLo3XLSTnnqCADbyset+/Bkx8tRVPX8/+I9/C/gcOri+aN3tTfr0pa+g11XUtjBfLDhp6vOBYDqOBfqllJUSiS7oztsbntfiw5K0f2mfFNI0hrQWX2gWHle3UoJrbDK8r8LGOTnenVIiHi8ngeJRTu1Ju9r0rbZde5OKK4twO3U+ZIRVMxwFvm7f1D8/VUMmvjgd1a2r6Rjd3ccD69fZdksuRv7oyjnytuUp6PSuldqLJoLDxn2B/E9EL/E3+UY79Pr1UjT7svO7y4aP+n81CZylR7s45uP+JWRc83RUSFhCJYU2ZosdwkupOTlyUai3BSQpHUZ3R2S6opiTlX6XLyFfUNypejEIacJjCUtgKPhKwQg+JyJ+Ig43KFTUWHmtEMhVSb3W6BEQUyGpYrpzTxYW2wgGeLblE6XJuGVdURXaUHpWHWVLYYxq6MELN12n2NwtiBcJbW0t0JjaMuzHkm9BU90NNTWOF0DbFWQaKDIXk4VVFJcKyqdYLJ7lgVTKWtv1OAgfg2Hqoa1qmzaQLgXJ62/RVU1Q2cYLSeoDtpHln/KiU1F0wWux6yuYGubtu84aeTjtbHb6qDtCNWGhskjQDaQAt+Hi3hbYZdcg83AHGUFXVLtlhc2NhfDr8EY/FDaPJ8F1yS1txuIB+YmxdYc2HHooy5G40RCHLPmCtRpqmWzIogWweDZ8u8lwazaRg5tyOl74W4g0FlFTvcxrX1Dm3kkAsSSctZe5AAJsOtgkNBK+pkf8M7Y4wWxX6yAENkvzzdx8mjuo/aOvnfVECSSNrbANY9zQRzuNrXJufS1u9/A4rHxXE5MeLHJRivmlet01Sfk+38HrPJGEHbbvT79Dyjj3OLhlzjcn9eyJdLbJ4HH6dyqIIzYfslMoKSx3O56Do30HdfSLezzUktimKkL7GTDejP8Anb8Ee0WwprxXZbbe7OJQsgV7yqnJEM5gwpsKqL1zHpMAknCX1bLgo0OwhphypBiClfteQmbzdKawbX3R8MtwpmShFC5HQvSyNyMiesEIPM1gqA7cbod0hJsjKWJbREMaKJM72CFpxYL2aeyd2XsEg4KXxCz0ZTuuEK4eJaxEOoDhVytuvac4UnBIoUVUOVQxiY1bELG1WSXQYVGoVWLdSrZXhoykLakTyFpO3bbb2v6qWS2W2IbZ7bE9enKSajpViXRuDXA+YHs4fJfF+h6haczbfBOCW9H2yPPzCPn+xUxi+NSPZUMPMVxuI6gHh3obFc+SS2YkpbxPntBrT2ybahuWZ2m1xfl9wcjnINueVqap8M8A2WcZPDtHzNHFmnkknvnKWy6ZG95jP+k/rDLuAaezCcs68W5QE+kTQSl4LyWjwi4BFuz+HYxY2x3XI4tNNG8ckZ76Dv8A1Y4iyN1m7iSRdpHha3ZjIF2k363t6ypg51i9xcbWuSXWHOCTxf8AFD6b9qg8/DmsHHAJYQ7kCzjbI63T5lEGuwWkdC03HoLrqxNN7UwlfVltHTbco1rlUCpNuukRaQoucpEYQ8gKAPHvUN6g9pUQgk9keoiRQkKqL0hB7JVGRAieytbUXUMdirVGKukmwitRyEqhcQSpexIAxyJbIgWFEQG5WCAYU7UxpQl8TkfA7C0TBDD4tgh2v3FDzz9FfS4VxHuM4uEO/wCZWNKpk5WiYDWmOFYeUNSPwry5BXQpqxhBxnKPqG3CWWseVaExf9oKghhthA6HUNdEN4ta432xcYyj9YbdpWd0rUmxSmJxsH/L2J7eqmRm9zaUUz4LGaEzwdSG7to734Hvj0Tqk0eKQ/G0mq+DIcugcSY3erDct9cjss7pX2jlpHXiILD80bruaR/+erT6fQpk6fTas/F3OoZxn4jDtjv3JHh+u0rjnGSbb+n7Fpqq/wB6ezDtU1lrmiLWKLb0FRGNzPVrx4mfVZ6t0djWk0lUJYz/APXJYuaD0Dj/AHA9U+l1SvhiBf8ACrqZwxI0tJI7+f8A5LIzPp5X72NMQvkADb7tH6LGCcpaff5FTpLX67+60ZCDQ/Dte0O7BwBA90/pKRrGhrRYDp9UNRMA4c5w6ZNvYJkxeilRMUTaxWtavGn9/v8AeVNpVGh4F46NWKLnpWBWYFA0q6TUGN5cApsqA4XBSsWgLJSod1KmLnKl6VhQvdAqHRWJRshQc71DZLBpigXMyiZnpVV6gGlQ2QLonIuJ6WxvRcT1gmUM4XIsTWCWRyqT6hWhBsb7m6ZQOSemcmUD1qmAyY5Rcq2PXEq0xh9K5FOdhLKaRHbsJjRdyEuqIc3RsTlGaO6tMDO6rLjCxeq6c5zHEAF3IBwvolRp4KTahQokuZEbGM0j7YuYdkl3AYsf/kb7n57eefNaekrIZsxvF+p65/rYchZrWNB3HcW+4wUJRaEWm5c7HH8rh6OGVz/MtGrG1F6m6hqpYbhrrNPIa7w/9puPu90VTVTjcWab8utY+/dIKGldi5J9ST95WipIuy2jBLWiA+mNkwiKFp6W/KYxx2VtmqJMapkqO5UyzKSib5bJXqFYbEAqdRUpdNNcIRDYmqySclEabqpjxfCGqn5QTnKmZmxi1kHqpu1BvdYgznuvDWO7rNormZsZa1vdLqrVGjqs06rd3KolfhQwsYVus3w1LgCclUtkF8q504UMCqORExypXHIiI5FzlDRkq9EtyhI5FOB60TEN4Ho+F6UQvR0MitMQ2jkVu66AjlRLJFSYwiJ1ijmSYS0PREcqqxoOjephyCMivjcqsZN7LoSanujNy8sqTATTaaD0VLdEb2T/AGBehgVcwqFEOlAJjBRgIkNC4ygJcwUWsFl4+VBS1wHVLqjVeyQ7Gk1UAltRX3SyXUCepVJqlVEthnx7nK6STCXmYqyO5SEUVbbpc8p06H9+ypkpgpbFQmc5Uuemz6UKp1KOylsKFm5eOYSmDogqXqGxi2SMhDOemkpCAnAUWMGY5ERvXLliUEB6uhcvVypEhkT0ZFIvVyoQXHIiY5Fy5Uhl7JFayRcuVICwPRUb1y5WNFm9Sa9cuTGe/EXhlsuXJgDzVtkvqNTK5cqRDYtkqyUO6QrlyYiovU2MJXLkMAqGnRAfYcLlyhjK5J0LJMV4uUgDSTlDPqCuXKWBQ+oKHfUFeLlDGDvmKoc5cuUj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QUExQUFRUUFhcXFBQXFBUUFBUXGBcVFBcUFRQXHCYeFxkkGRQVHy8gJCcpLCwsFR8xNTAqNSYrLCkBCQoKDgwOFw8PFC0cHR0pKS0pKSktKikpKiwsKSksLSkpKSopLCksLikrKSkpLCksLCwtLywqKSk1NSkpKSkvLP/AABEIAMYA/gMBIgACEQEDEQH/xAAbAAACAwEBAQAAAAAAAAAAAAAEBQIDBgABB//EADwQAAEDAwMCBAMGBQMDBQAAAAEAAgMEESEFEjFBUSJhcYETMpEGobHR4fAUQlLB8SNy0oKSogcWM0Ni/8QAGgEAAwEBAQEAAAAAAAAAAAAAAAECAwQFBv/EADARAAICAQIEBAQFBQAAAAAAAAABAhEDITEEEkFRBWFxkRMiofAUgcHR4QYjQrHx/9oADAMBAAIRAxEAPwD5VG1XsYvWxogRLZI5Ad8KO0uozY8j8O68bEqHNLHBw6fuyqhG0o/EF48lhQuj1V7djwtCKcOGVaVAJjWFeCscmkmlBDP05aqgBPjkr0Eq40hXCErRIRTfK4K34S9bGnQjyNquYxSZErmwnsgCtrFFtkcKU9lCSjQFBFA9O2ZCRUmCnkR8Pspki0UltyvXRqyNikbJFIDkiQU0SOmnPQISRjz2H3fggTAZIu6qLiEY/d3afXcqnMP9LD6OI/G6CCj4lwrYlD4XkR6/8h+inG0jlJoC50eElrqPK0EYuhK+BZlMy0kCgMJhUMsUJI1JokGlqLIN9cVfOxCvpioaGQEKvjiV8dOiGQKUAII15NTXCP8A4dcYlqkIW6PVbH7DwT4fXt7rd6XNuAWEr6LqOmbp99mtV3DPzDDh59/QppdB+Zs2MXrqS69pnXCNiami1qLHUCpk09PhEvDAtEwoy01DZQihutPLR3CTGn2vsrTJaIR0/kjoaUFcxiKhCBnsdKOy8lokbGFPYpsqhNJpx6IxjLNsjHCyXVknQdfw7ouxVRO/QKe0WVNPGr9yQIg6NDyQEolxA5VscYPClySdMdWKjSFVS0wWgNCdvFkq+Cb3tjP0VR+a66GOSXJV9RVJFbn6obNxYnHI6fonFRCD1S+aEg5+qGmt0JST2YRA7vi/HY/qp1Mdwh6YYLXccj9ETC+92u+Zv3joVDRojPV0JBwgf4claWpp8oCeKyQqFrdPCi6iCKeSF25ZsACOJXsgXRNRsUahCBhAuNKmbKdWfwa2iMz81KkYeYKgEcOGR3C3L6DyWO1pt6gAfy491UtrBG30TUw4DNweCtLAV8x0yoMbrdDx5FbjSdSuACqq9RxY/AUlS2cIetrLNNuTgINbKKrU/Ftbm2FCWO5uuoqYDKIe1XsQDtV0arf0VrAmxBcTlbuVDVJ71BSK5ZM26cn0Sz4u95PnYK2qn8J8zZQpoLJk7hAdYKuCbFyeSfxIUXOvxx+wupowMHufvN114cDknzI9vgfD5ZYyeSNJrR+YwbTXbgX/ALeyNpoyC3298W9kG7VSwtIF7c3xgc5TefVqeaMSC7Xj+W1g51uCOD6/kvF4vHkjOpP0o5MuFYJuDeqGVNM0HaQDcdr2HbPKjXadGGmzRYNx3Wa/9wMcLNI3A2cxxAcORgk9bdLpjSVjpGWJA/t6KcLaRjkg2+WgKTSgBcc9ik1XGE/rqvbg9eD5dklrRcXXYm3qzl+GoRqqFsDbE9lbKyxa4cjB9CuYFdewN1RJVO36FL6iNM9uSO3Hv+t0NPEkUJZXBUfECKrabCVF1lLRAVCEwhagIijIpFikMYRNRsYStlQvZdQsMcrVIdlusV2xlm/McD81k4tNJdc5N7kp7HSl53O5R0VBhapIl6mXnprJppVVx34KLrNOulrIyx3lwVaQtjX0s1wvNt3IPTJbhMom5KC0ERNwvXKTGqLygoHe3KviaoXV8TUMRYgq6psLDkomU4QcgBUjYFKLsb5fmr5JrMJ8lXLlmPNGUkcDvA7dcj5Hm1/9trB3sVx8VxceFx/ElFteSv3Kx43N0mD6vobXxxSNDg8MY172XaSWtAB3N54sfZQ0iGX4Xja9zml/iLbAgOJb4sD5bD2Wlo5gHGx8P9PYjBt5YTiINdzm2c8L5Lgv6lz8PF41Dmq6bb2vt1r1Pdw3w8nOL3W3S+5h6hjw1jXs2vlBcGnO1oxud254SuqMojHwGbwywYLgXty7PzZHGOq1esUJkmdI8GzmtawZHgG459S4k+gB4WK+0lHJC/cx7gHg2DXOaRtHBAOeRYr69Z8mXhIcRmVtq/lrS9vY87Dn/H8euHySjzbLmTqVdHVb79jM0uvSsfaQg2ccOaAWuNg44tY4W70vW7tBB9fXqFgdMqHRTB7LFxxZzQ4ZwcH9FqZHPbtLtoDr4APPPfjlT4W45Jtyflt+v8H1Pi2PFilDHJJN7U9e2q6Ls77mll1Fj7bjg9eyqrXWt9xWbNDJJljrD8UwoaWRrS2RwLeg6j0PbyXoZoRjKovY+S4rlUnFO6Do2dV5a7vILg3a32V9PHYBZHGV7fH6t/C35qE8aut/qD0P9l0qRSFNRFgpDVxWK1MrUor6a5UktClsytbMg4wio47qEiQgSFGUtPfKrpqdN6WCy0QyynpUwZAowsRTGp2UkDyUN0prdIv0WlaF65o6qkxuJktLJa/af8p/A1V1DIy4bR4h17IynjVNiSJBqHmRm1C1CQ2URDKMBsENAFehiRXKUHK+3qipn2CXN8TkgZOnHI8z+KlXU4dGWutxgnoehv0XU383+4/iqhqIMhY7AOGn26qWtGZTywx8vM6t0OYXZPr9E006Tc/4Y9X/AO3gD3Nx6ArLucIXOfgbvn7kjh1upyR9OyaaBN8Hcbkl4JNzuLXfy2J6AY9l8Bl8Engm25J7V56a+x9BiyPPH5Fqt9Va7Wt9e5pjqEb912A/ykm2fK/1STXfssJ2NewZbuBZe555B6mwGFbHHawAuTj39/3haKioXMYATkkE+WBex9vvXtc3w8TjgVdattNea2/MyycP8DLHLzW1t0a03TWvf3Pl+h/+nMjpxJutGCSXOaM/MLNaObXGT2KI1vSHWttIzdu4Wx0v7L6TqDCYnhtgS08m3rnpi6y8+slzPhvG61rOPzD174Xd4dnnKUpaLVaLp5/fYy4nLPK4yySbcVSb1ejbSb6+pmYItjQOy8kejp4Rk3wljjcr2bvU81t3qFkXaV1HL07LyPj2UdNbklHQA1jM39lCRWxtx65VU4UlLYElS+flGylVOYOqliZmImo+CJB04umtMxZogLp40xhYhYGo2IK0UgqMIiMKiNXB1gqNEWl9km1HVCTsj+bqf6f1Q+ra1nYz5jyf6f1Vmk7GDJzzc83WiRDlegdpmnbQLpqxiphqGngq9rkrLikc9qX1mEyKBrWJoJHkUXhC9dhSiOAq5ikSBVsiop2KycXKlba0nsEySuj4J7lx+8rP1jnFp2/MTYeVz830ytBS0Bc5gOWW8TfY5+tl5PoLY2ucZDYfKLWN74uVyZsyi1FHj+JYc2WCkofLF23a6Ler2+oj0+jc+UDc522xcSb3I4Gfr9FqqGEh5dbGPPi/3XulOmSXLs2O438/M+1k+o6kNHiwebfhZdK4ZKN3zXf1Pf8ACeFXDw+JDJz82729/TsOKCWTewAtMZJ3Bzd3o5puLZ5B/wAvnVQjLWuDQH4aW3sTYuyLYFh3Kx/8SQ3cOvtixz/f/CnT/areRvZcbdotyGdX+RcQDzwBxlfP5MfwZOKXN3qv16ns5sLn/cS06/uaDVq5nw3DcM4sCODzfysshWVpdYeHwiwNju64JvYj2XV9WC4iN25p/m/sR0I4KF2EDAufp9V9Dwfh2GOBSt6vmTap7dvRnT+BhLh25Tpb35AtW/CHib1TI0JIu4gfcB6d1FkbRhufO1gqbSdLU+ayQipPldrvt9NSDmnbbqVZTxWFh1/BVuJPkO5/siadv7/NSQXPQ05wiX8JfWy2CQ2VNF7n6JXVRm90zc7wNtweUFUSgclSyWJ6cJnThLadNIFiiQ+JGRFBRFFxlWiwphSnXda2f6bPmPJ7D80TV1gY0lZkROcS48uOVrFCbKWXHqc3816957ouKhJRDNGutCKK9M1VzDk3WqodTDhysbV6a5mRle0daWoqxptH0Jkt1CYArO0mtcZTBtZdTTNOawxzkPM7C9BUJThSIGv1VVTNgDufuVsgS58u5/p+ymAxp61zZGAWLHEh2PE3HhyOl7c91dW6tHIDHtc43G1wtYnuDfjzSWGvDJnFwJa4AAC3I9elvwUzq7Wtc8RlpsbX4PYY4ysnwsJyU267mOTLJp46u/uj1t2yyNvexaT/ANTG3aPp96YNBcWjPU3vjsb/AFXztms1Ie94c07yCQWjxGwbyOB2At0Ws+xGtiWfZN4LWLo3XLSTnnqCADbyset+/Bkx8tRVPX8/+I9/C/gcOri+aN3tTfr0pa+g11XUtjBfLDhp6vOBYDqOBfqllJUSiS7oztsbntfiw5K0f2mfFNI0hrQWX2gWHle3UoJrbDK8r8LGOTnenVIiHi8ngeJRTu1Ju9r0rbZde5OKK4twO3U+ZIRVMxwFvm7f1D8/VUMmvjgd1a2r6Rjd3ccD69fZdksuRv7oyjnytuUp6PSuldqLJoLDxn2B/E9EL/E3+UY79Pr1UjT7svO7y4aP+n81CZylR7s45uP+JWRc83RUSFhCJYU2ZosdwkupOTlyUai3BSQpHUZ3R2S6opiTlX6XLyFfUNypejEIacJjCUtgKPhKwQg+JyJ+Ig43KFTUWHmtEMhVSb3W6BEQUyGpYrpzTxYW2wgGeLblE6XJuGVdURXaUHpWHWVLYYxq6MELN12n2NwtiBcJbW0t0JjaMuzHkm9BU90NNTWOF0DbFWQaKDIXk4VVFJcKyqdYLJ7lgVTKWtv1OAgfg2Hqoa1qmzaQLgXJ62/RVU1Q2cYLSeoDtpHln/KiU1F0wWux6yuYGubtu84aeTjtbHb6qDtCNWGhskjQDaQAt+Hi3hbYZdcg83AHGUFXVLtlhc2NhfDr8EY/FDaPJ8F1yS1txuIB+YmxdYc2HHooy5G40RCHLPmCtRpqmWzIogWweDZ8u8lwazaRg5tyOl74W4g0FlFTvcxrX1Dm3kkAsSSctZe5AAJsOtgkNBK+pkf8M7Y4wWxX6yAENkvzzdx8mjuo/aOvnfVECSSNrbANY9zQRzuNrXJufS1u9/A4rHxXE5MeLHJRivmlet01Sfk+38HrPJGEHbbvT79Dyjj3OLhlzjcn9eyJdLbJ4HH6dyqIIzYfslMoKSx3O56Do30HdfSLezzUktimKkL7GTDejP8Anb8Ee0WwprxXZbbe7OJQsgV7yqnJEM5gwpsKqL1zHpMAknCX1bLgo0OwhphypBiClfteQmbzdKawbX3R8MtwpmShFC5HQvSyNyMiesEIPM1gqA7cbod0hJsjKWJbREMaKJM72CFpxYL2aeyd2XsEg4KXxCz0ZTuuEK4eJaxEOoDhVytuvac4UnBIoUVUOVQxiY1bELG1WSXQYVGoVWLdSrZXhoykLakTyFpO3bbb2v6qWS2W2IbZ7bE9enKSajpViXRuDXA+YHs4fJfF+h6haczbfBOCW9H2yPPzCPn+xUxi+NSPZUMPMVxuI6gHh3obFc+SS2YkpbxPntBrT2ybahuWZ2m1xfl9wcjnINueVqap8M8A2WcZPDtHzNHFmnkknvnKWy6ZG95jP+k/rDLuAaezCcs68W5QE+kTQSl4LyWjwi4BFuz+HYxY2x3XI4tNNG8ckZ76Dv8A1Y4iyN1m7iSRdpHha3ZjIF2k363t6ypg51i9xcbWuSXWHOCTxf8AFD6b9qg8/DmsHHAJYQ7kCzjbI63T5lEGuwWkdC03HoLrqxNN7UwlfVltHTbco1rlUCpNuukRaQoucpEYQ8gKAPHvUN6g9pUQgk9keoiRQkKqL0hB7JVGRAieytbUXUMdirVGKukmwitRyEqhcQSpexIAxyJbIgWFEQG5WCAYU7UxpQl8TkfA7C0TBDD4tgh2v3FDzz9FfS4VxHuM4uEO/wCZWNKpk5WiYDWmOFYeUNSPwry5BXQpqxhBxnKPqG3CWWseVaExf9oKghhthA6HUNdEN4ta432xcYyj9YbdpWd0rUmxSmJxsH/L2J7eqmRm9zaUUz4LGaEzwdSG7to734Hvj0Tqk0eKQ/G0mq+DIcugcSY3erDct9cjss7pX2jlpHXiILD80bruaR/+erT6fQpk6fTas/F3OoZxn4jDtjv3JHh+u0rjnGSbb+n7Fpqq/wB6ezDtU1lrmiLWKLb0FRGNzPVrx4mfVZ6t0djWk0lUJYz/APXJYuaD0Dj/AHA9U+l1SvhiBf8ACrqZwxI0tJI7+f8A5LIzPp5X72NMQvkADb7tH6LGCcpaff5FTpLX67+60ZCDQ/Dte0O7BwBA90/pKRrGhrRYDp9UNRMA4c5w6ZNvYJkxeilRMUTaxWtavGn9/v8AeVNpVGh4F46NWKLnpWBWYFA0q6TUGN5cApsqA4XBSsWgLJSod1KmLnKl6VhQvdAqHRWJRshQc71DZLBpigXMyiZnpVV6gGlQ2QLonIuJ6WxvRcT1gmUM4XIsTWCWRyqT6hWhBsb7m6ZQOSemcmUD1qmAyY5Rcq2PXEq0xh9K5FOdhLKaRHbsJjRdyEuqIc3RsTlGaO6tMDO6rLjCxeq6c5zHEAF3IBwvolRp4KTahQokuZEbGM0j7YuYdkl3AYsf/kb7n57eefNaekrIZsxvF+p65/rYchZrWNB3HcW+4wUJRaEWm5c7HH8rh6OGVz/MtGrG1F6m6hqpYbhrrNPIa7w/9puPu90VTVTjcWab8utY+/dIKGldi5J9ST95WipIuy2jBLWiA+mNkwiKFp6W/KYxx2VtmqJMapkqO5UyzKSib5bJXqFYbEAqdRUpdNNcIRDYmqySclEabqpjxfCGqn5QTnKmZmxi1kHqpu1BvdYgznuvDWO7rNormZsZa1vdLqrVGjqs06rd3KolfhQwsYVus3w1LgCclUtkF8q504UMCqORExypXHIiI5FzlDRkq9EtyhI5FOB60TEN4Ho+F6UQvR0MitMQ2jkVu66AjlRLJFSYwiJ1ijmSYS0PREcqqxoOjephyCMivjcqsZN7LoSanujNy8sqTATTaaD0VLdEb2T/AGBehgVcwqFEOlAJjBRgIkNC4ygJcwUWsFl4+VBS1wHVLqjVeyQ7Gk1UAltRX3SyXUCepVJqlVEthnx7nK6STCXmYqyO5SEUVbbpc8p06H9+ypkpgpbFQmc5Uuemz6UKp1KOylsKFm5eOYSmDogqXqGxi2SMhDOemkpCAnAUWMGY5ERvXLliUEB6uhcvVypEhkT0ZFIvVyoQXHIiY5Fy5Uhl7JFayRcuVICwPRUb1y5WNFm9Sa9cuTGe/EXhlsuXJgDzVtkvqNTK5cqRDYtkqyUO6QrlyYiovU2MJXLkMAqGnRAfYcLlyhjK5J0LJMV4uUgDSTlDPqCuXKWBQ+oKHfUFeLlDGDvmKoc5cuUj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UFRUUFhcXFBQXFBUUFBUXGBcVFBcUFRQXHCYeFxkkGRQVHy8gJCcpLCwsFR8xNTAqNSYrLCkBCQoKDgwOFw8PFC0cHR0pKS0pKSktKikpKiwsKSksLSkpKSopLCksLikrKSkpLCksLCwtLywqKSk1NSkpKSkvLP/AABEIAMYA/gMBIgACEQEDEQH/xAAbAAACAwEBAQAAAAAAAAAAAAAEBQIDBgABB//EADwQAAEDAwMCBAMGBQMDBQAAAAEAAgMEESEFEjFBUSJhcYETMpEGobHR4fAUQlLB8SNy0oKSogcWM0Ni/8QAGgEAAwEBAQEAAAAAAAAAAAAAAAECAwQFBv/EADARAAICAQIEBAQFBQAAAAAAAAABAhEDITEEEkFRBWFxkRMiofAUgcHR4QYjQrHx/9oADAMBAAIRAxEAPwD5VG1XsYvWxogRLZI5Ad8KO0uozY8j8O68bEqHNLHBw6fuyqhG0o/EF48lhQuj1V7djwtCKcOGVaVAJjWFeCscmkmlBDP05aqgBPjkr0Eq40hXCErRIRTfK4K34S9bGnQjyNquYxSZErmwnsgCtrFFtkcKU9lCSjQFBFA9O2ZCRUmCnkR8Pspki0UltyvXRqyNikbJFIDkiQU0SOmnPQISRjz2H3fggTAZIu6qLiEY/d3afXcqnMP9LD6OI/G6CCj4lwrYlD4XkR6/8h+inG0jlJoC50eElrqPK0EYuhK+BZlMy0kCgMJhUMsUJI1JokGlqLIN9cVfOxCvpioaGQEKvjiV8dOiGQKUAII15NTXCP8A4dcYlqkIW6PVbH7DwT4fXt7rd6XNuAWEr6LqOmbp99mtV3DPzDDh59/QppdB+Zs2MXrqS69pnXCNiami1qLHUCpk09PhEvDAtEwoy01DZQihutPLR3CTGn2vsrTJaIR0/kjoaUFcxiKhCBnsdKOy8lokbGFPYpsqhNJpx6IxjLNsjHCyXVknQdfw7ouxVRO/QKe0WVNPGr9yQIg6NDyQEolxA5VscYPClySdMdWKjSFVS0wWgNCdvFkq+Cb3tjP0VR+a66GOSXJV9RVJFbn6obNxYnHI6fonFRCD1S+aEg5+qGmt0JST2YRA7vi/HY/qp1Mdwh6YYLXccj9ETC+92u+Zv3joVDRojPV0JBwgf4claWpp8oCeKyQqFrdPCi6iCKeSF25ZsACOJXsgXRNRsUahCBhAuNKmbKdWfwa2iMz81KkYeYKgEcOGR3C3L6DyWO1pt6gAfy491UtrBG30TUw4DNweCtLAV8x0yoMbrdDx5FbjSdSuACqq9RxY/AUlS2cIetrLNNuTgINbKKrU/Ftbm2FCWO5uuoqYDKIe1XsQDtV0arf0VrAmxBcTlbuVDVJ71BSK5ZM26cn0Sz4u95PnYK2qn8J8zZQpoLJk7hAdYKuCbFyeSfxIUXOvxx+wupowMHufvN114cDknzI9vgfD5ZYyeSNJrR+YwbTXbgX/ALeyNpoyC3298W9kG7VSwtIF7c3xgc5TefVqeaMSC7Xj+W1g51uCOD6/kvF4vHkjOpP0o5MuFYJuDeqGVNM0HaQDcdr2HbPKjXadGGmzRYNx3Wa/9wMcLNI3A2cxxAcORgk9bdLpjSVjpGWJA/t6KcLaRjkg2+WgKTSgBcc9ik1XGE/rqvbg9eD5dklrRcXXYm3qzl+GoRqqFsDbE9lbKyxa4cjB9CuYFdewN1RJVO36FL6iNM9uSO3Hv+t0NPEkUJZXBUfECKrabCVF1lLRAVCEwhagIijIpFikMYRNRsYStlQvZdQsMcrVIdlusV2xlm/McD81k4tNJdc5N7kp7HSl53O5R0VBhapIl6mXnprJppVVx34KLrNOulrIyx3lwVaQtjX0s1wvNt3IPTJbhMom5KC0ERNwvXKTGqLygoHe3KviaoXV8TUMRYgq6psLDkomU4QcgBUjYFKLsb5fmr5JrMJ8lXLlmPNGUkcDvA7dcj5Hm1/9trB3sVx8VxceFx/ElFteSv3Kx43N0mD6vobXxxSNDg8MY172XaSWtAB3N54sfZQ0iGX4Xja9zml/iLbAgOJb4sD5bD2Wlo5gHGx8P9PYjBt5YTiINdzm2c8L5Lgv6lz8PF41Dmq6bb2vt1r1Pdw3w8nOL3W3S+5h6hjw1jXs2vlBcGnO1oxud254SuqMojHwGbwywYLgXty7PzZHGOq1esUJkmdI8GzmtawZHgG459S4k+gB4WK+0lHJC/cx7gHg2DXOaRtHBAOeRYr69Z8mXhIcRmVtq/lrS9vY87Dn/H8euHySjzbLmTqVdHVb79jM0uvSsfaQg2ccOaAWuNg44tY4W70vW7tBB9fXqFgdMqHRTB7LFxxZzQ4ZwcH9FqZHPbtLtoDr4APPPfjlT4W45Jtyflt+v8H1Pi2PFilDHJJN7U9e2q6Ls77mll1Fj7bjg9eyqrXWt9xWbNDJJljrD8UwoaWRrS2RwLeg6j0PbyXoZoRjKovY+S4rlUnFO6Do2dV5a7vILg3a32V9PHYBZHGV7fH6t/C35qE8aut/qD0P9l0qRSFNRFgpDVxWK1MrUor6a5UktClsytbMg4wio47qEiQgSFGUtPfKrpqdN6WCy0QyynpUwZAowsRTGp2UkDyUN0prdIv0WlaF65o6qkxuJktLJa/af8p/A1V1DIy4bR4h17IynjVNiSJBqHmRm1C1CQ2URDKMBsENAFehiRXKUHK+3qipn2CXN8TkgZOnHI8z+KlXU4dGWutxgnoehv0XU383+4/iqhqIMhY7AOGn26qWtGZTywx8vM6t0OYXZPr9E006Tc/4Y9X/AO3gD3Nx6ArLucIXOfgbvn7kjh1upyR9OyaaBN8Hcbkl4JNzuLXfy2J6AY9l8Bl8Engm25J7V56a+x9BiyPPH5Fqt9Va7Wt9e5pjqEb912A/ykm2fK/1STXfssJ2NewZbuBZe555B6mwGFbHHawAuTj39/3haKioXMYATkkE+WBex9vvXtc3w8TjgVdattNea2/MyycP8DLHLzW1t0a03TWvf3Pl+h/+nMjpxJutGCSXOaM/MLNaObXGT2KI1vSHWttIzdu4Wx0v7L6TqDCYnhtgS08m3rnpi6y8+slzPhvG61rOPzD174Xd4dnnKUpaLVaLp5/fYy4nLPK4yySbcVSb1ejbSb6+pmYItjQOy8kejp4Rk3wljjcr2bvU81t3qFkXaV1HL07LyPj2UdNbklHQA1jM39lCRWxtx65VU4UlLYElS+flGylVOYOqliZmImo+CJB04umtMxZogLp40xhYhYGo2IK0UgqMIiMKiNXB1gqNEWl9km1HVCTsj+bqf6f1Q+ra1nYz5jyf6f1Vmk7GDJzzc83WiRDlegdpmnbQLpqxiphqGngq9rkrLikc9qX1mEyKBrWJoJHkUXhC9dhSiOAq5ikSBVsiop2KycXKlba0nsEySuj4J7lx+8rP1jnFp2/MTYeVz830ytBS0Bc5gOWW8TfY5+tl5PoLY2ucZDYfKLWN74uVyZsyi1FHj+JYc2WCkofLF23a6Ler2+oj0+jc+UDc522xcSb3I4Gfr9FqqGEh5dbGPPi/3XulOmSXLs2O438/M+1k+o6kNHiwebfhZdK4ZKN3zXf1Pf8ACeFXDw+JDJz82729/TsOKCWTewAtMZJ3Bzd3o5puLZ5B/wAvnVQjLWuDQH4aW3sTYuyLYFh3Kx/8SQ3cOvtixz/f/CnT/areRvZcbdotyGdX+RcQDzwBxlfP5MfwZOKXN3qv16ns5sLn/cS06/uaDVq5nw3DcM4sCODzfysshWVpdYeHwiwNju64JvYj2XV9WC4iN25p/m/sR0I4KF2EDAufp9V9Dwfh2GOBSt6vmTap7dvRnT+BhLh25Tpb35AtW/CHib1TI0JIu4gfcB6d1FkbRhufO1gqbSdLU+ayQipPldrvt9NSDmnbbqVZTxWFh1/BVuJPkO5/siadv7/NSQXPQ05wiX8JfWy2CQ2VNF7n6JXVRm90zc7wNtweUFUSgclSyWJ6cJnThLadNIFiiQ+JGRFBRFFxlWiwphSnXda2f6bPmPJ7D80TV1gY0lZkROcS48uOVrFCbKWXHqc3816957ouKhJRDNGutCKK9M1VzDk3WqodTDhysbV6a5mRle0daWoqxptH0Jkt1CYArO0mtcZTBtZdTTNOawxzkPM7C9BUJThSIGv1VVTNgDufuVsgS58u5/p+ymAxp61zZGAWLHEh2PE3HhyOl7c91dW6tHIDHtc43G1wtYnuDfjzSWGvDJnFwJa4AAC3I9elvwUzq7Wtc8RlpsbX4PYY4ysnwsJyU267mOTLJp46u/uj1t2yyNvexaT/ANTG3aPp96YNBcWjPU3vjsb/AFXztms1Ie94c07yCQWjxGwbyOB2At0Ws+xGtiWfZN4LWLo3XLSTnnqCADbyset+/Bkx8tRVPX8/+I9/C/gcOri+aN3tTfr0pa+g11XUtjBfLDhp6vOBYDqOBfqllJUSiS7oztsbntfiw5K0f2mfFNI0hrQWX2gWHle3UoJrbDK8r8LGOTnenVIiHi8ngeJRTu1Ju9r0rbZde5OKK4twO3U+ZIRVMxwFvm7f1D8/VUMmvjgd1a2r6Rjd3ccD69fZdksuRv7oyjnytuUp6PSuldqLJoLDxn2B/E9EL/E3+UY79Pr1UjT7svO7y4aP+n81CZylR7s45uP+JWRc83RUSFhCJYU2ZosdwkupOTlyUai3BSQpHUZ3R2S6opiTlX6XLyFfUNypejEIacJjCUtgKPhKwQg+JyJ+Ig43KFTUWHmtEMhVSb3W6BEQUyGpYrpzTxYW2wgGeLblE6XJuGVdURXaUHpWHWVLYYxq6MELN12n2NwtiBcJbW0t0JjaMuzHkm9BU90NNTWOF0DbFWQaKDIXk4VVFJcKyqdYLJ7lgVTKWtv1OAgfg2Hqoa1qmzaQLgXJ62/RVU1Q2cYLSeoDtpHln/KiU1F0wWux6yuYGubtu84aeTjtbHb6qDtCNWGhskjQDaQAt+Hi3hbYZdcg83AHGUFXVLtlhc2NhfDr8EY/FDaPJ8F1yS1txuIB+YmxdYc2HHooy5G40RCHLPmCtRpqmWzIogWweDZ8u8lwazaRg5tyOl74W4g0FlFTvcxrX1Dm3kkAsSSctZe5AAJsOtgkNBK+pkf8M7Y4wWxX6yAENkvzzdx8mjuo/aOvnfVECSSNrbANY9zQRzuNrXJufS1u9/A4rHxXE5MeLHJRivmlet01Sfk+38HrPJGEHbbvT79Dyjj3OLhlzjcn9eyJdLbJ4HH6dyqIIzYfslMoKSx3O56Do30HdfSLezzUktimKkL7GTDejP8Anb8Ee0WwprxXZbbe7OJQsgV7yqnJEM5gwpsKqL1zHpMAknCX1bLgo0OwhphypBiClfteQmbzdKawbX3R8MtwpmShFC5HQvSyNyMiesEIPM1gqA7cbod0hJsjKWJbREMaKJM72CFpxYL2aeyd2XsEg4KXxCz0ZTuuEK4eJaxEOoDhVytuvac4UnBIoUVUOVQxiY1bELG1WSXQYVGoVWLdSrZXhoykLakTyFpO3bbb2v6qWS2W2IbZ7bE9enKSajpViXRuDXA+YHs4fJfF+h6haczbfBOCW9H2yPPzCPn+xUxi+NSPZUMPMVxuI6gHh3obFc+SS2YkpbxPntBrT2ybahuWZ2m1xfl9wcjnINueVqap8M8A2WcZPDtHzNHFmnkknvnKWy6ZG95jP+k/rDLuAaezCcs68W5QE+kTQSl4LyWjwi4BFuz+HYxY2x3XI4tNNG8ckZ76Dv8A1Y4iyN1m7iSRdpHha3ZjIF2k363t6ypg51i9xcbWuSXWHOCTxf8AFD6b9qg8/DmsHHAJYQ7kCzjbI63T5lEGuwWkdC03HoLrqxNN7UwlfVltHTbco1rlUCpNuukRaQoucpEYQ8gKAPHvUN6g9pUQgk9keoiRQkKqL0hB7JVGRAieytbUXUMdirVGKukmwitRyEqhcQSpexIAxyJbIgWFEQG5WCAYU7UxpQl8TkfA7C0TBDD4tgh2v3FDzz9FfS4VxHuM4uEO/wCZWNKpk5WiYDWmOFYeUNSPwry5BXQpqxhBxnKPqG3CWWseVaExf9oKghhthA6HUNdEN4ta432xcYyj9YbdpWd0rUmxSmJxsH/L2J7eqmRm9zaUUz4LGaEzwdSG7to734Hvj0Tqk0eKQ/G0mq+DIcugcSY3erDct9cjss7pX2jlpHXiILD80bruaR/+erT6fQpk6fTas/F3OoZxn4jDtjv3JHh+u0rjnGSbb+n7Fpqq/wB6ezDtU1lrmiLWKLb0FRGNzPVrx4mfVZ6t0djWk0lUJYz/APXJYuaD0Dj/AHA9U+l1SvhiBf8ACrqZwxI0tJI7+f8A5LIzPp5X72NMQvkADb7tH6LGCcpaff5FTpLX67+60ZCDQ/Dte0O7BwBA90/pKRrGhrRYDp9UNRMA4c5w6ZNvYJkxeilRMUTaxWtavGn9/v8AeVNpVGh4F46NWKLnpWBWYFA0q6TUGN5cApsqA4XBSsWgLJSod1KmLnKl6VhQvdAqHRWJRshQc71DZLBpigXMyiZnpVV6gGlQ2QLonIuJ6WxvRcT1gmUM4XIsTWCWRyqT6hWhBsb7m6ZQOSemcmUD1qmAyY5Rcq2PXEq0xh9K5FOdhLKaRHbsJjRdyEuqIc3RsTlGaO6tMDO6rLjCxeq6c5zHEAF3IBwvolRp4KTahQokuZEbGM0j7YuYdkl3AYsf/kb7n57eefNaekrIZsxvF+p65/rYchZrWNB3HcW+4wUJRaEWm5c7HH8rh6OGVz/MtGrG1F6m6hqpYbhrrNPIa7w/9puPu90VTVTjcWab8utY+/dIKGldi5J9ST95WipIuy2jBLWiA+mNkwiKFp6W/KYxx2VtmqJMapkqO5UyzKSib5bJXqFYbEAqdRUpdNNcIRDYmqySclEabqpjxfCGqn5QTnKmZmxi1kHqpu1BvdYgznuvDWO7rNormZsZa1vdLqrVGjqs06rd3KolfhQwsYVus3w1LgCclUtkF8q504UMCqORExypXHIiI5FzlDRkq9EtyhI5FOB60TEN4Ho+F6UQvR0MitMQ2jkVu66AjlRLJFSYwiJ1ijmSYS0PREcqqxoOjephyCMivjcqsZN7LoSanujNy8sqTATTaaD0VLdEb2T/AGBehgVcwqFEOlAJjBRgIkNC4ygJcwUWsFl4+VBS1wHVLqjVeyQ7Gk1UAltRX3SyXUCepVJqlVEthnx7nK6STCXmYqyO5SEUVbbpc8p06H9+ypkpgpbFQmc5Uuemz6UKp1KOylsKFm5eOYSmDogqXqGxi2SMhDOemkpCAnAUWMGY5ERvXLliUEB6uhcvVypEhkT0ZFIvVyoQXHIiY5Fy5Uhl7JFayRcuVICwPRUb1y5WNFm9Sa9cuTGe/EXhlsuXJgDzVtkvqNTK5cqRDYtkqyUO6QrlyYiovU2MJXLkMAqGnRAfYcLlyhjK5J0LJMV4uUgDSTlDPqCuXKWBQ+oKHfUFeLlDGDvmKoc5cuUj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C:\Users\Allison B. Kaufman\AppData\Local\Microsoft\Windows\Temporary Internet Files\Content.IE5\SBX2HLAP\MP9003854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667000"/>
            <a:ext cx="3692525" cy="26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75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5240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Creativity </a:t>
            </a:r>
            <a:r>
              <a:rPr lang="en-US" sz="4000" dirty="0"/>
              <a:t>is directly connected with </a:t>
            </a:r>
            <a:r>
              <a:rPr lang="en-US" sz="4000" dirty="0" smtClean="0"/>
              <a:t>domain-knowledge, expertise, </a:t>
            </a:r>
            <a:r>
              <a:rPr lang="en-US" sz="4000" dirty="0"/>
              <a:t>and persistence.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			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</p:txBody>
      </p:sp>
      <p:pic>
        <p:nvPicPr>
          <p:cNvPr id="12291" name="Picture 3" descr="C:\Users\Allison B. Kaufman\AppData\Local\Microsoft\Windows\Temporary Internet Files\Content.IE5\4X9N9SYO\MC9004420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076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Creativity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Emphasize that creativity, like intelligence, is malleable, not fixed.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2967334"/>
            <a:ext cx="7086600" cy="15284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Its stretchy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4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Creative people tend to be high on a personality</a:t>
            </a:r>
          </a:p>
          <a:p>
            <a:pPr marL="514350" indent="-514350">
              <a:buNone/>
            </a:pPr>
            <a:r>
              <a:rPr lang="en-US" sz="2800" dirty="0" smtClean="0"/>
              <a:t>factor called </a:t>
            </a:r>
            <a:r>
              <a:rPr lang="en-US" sz="2800" dirty="0" smtClean="0">
                <a:solidFill>
                  <a:srgbClr val="FF0000"/>
                </a:solidFill>
              </a:rPr>
              <a:t>Openness to Experience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This represents your intellectual and</a:t>
            </a:r>
          </a:p>
          <a:p>
            <a:pPr marL="514350" indent="-514350">
              <a:buNone/>
            </a:pPr>
            <a:r>
              <a:rPr lang="en-US" sz="2800" dirty="0" smtClean="0"/>
              <a:t>experiential </a:t>
            </a:r>
          </a:p>
          <a:p>
            <a:pPr marL="514350" indent="-514350">
              <a:buNone/>
            </a:pPr>
            <a:r>
              <a:rPr lang="en-US" sz="2800" dirty="0" smtClean="0"/>
              <a:t>curiosity.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13314" name="Picture 2" descr="C:\Users\Allison B. Kaufman\AppData\Local\Microsoft\Windows\Temporary Internet Files\Content.IE5\J5KOG2K5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133600" cy="25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8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Openness to Experience can mean…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  <a:latin typeface="Tekton Pro Ext" pitchFamily="34" charset="0"/>
              </a:rPr>
              <a:t>Trying new things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600" y="2844800"/>
            <a:ext cx="38608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4086200" cy="30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Openness to Experience can mean…</a:t>
            </a:r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  <a:latin typeface="Tekton Pro Ext" pitchFamily="34" charset="0"/>
              </a:rPr>
              <a:t>Liking intellectual challenges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9" name="Picture 8" descr="DSC063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5" y="3225800"/>
            <a:ext cx="245745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218303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Openness to Experience can mean…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7030A0"/>
                </a:solidFill>
                <a:latin typeface="Tekton Pro Ext" pitchFamily="34" charset="0"/>
              </a:rPr>
              <a:t>Using your imagination.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2485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228013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47675" indent="-371475">
              <a:lnSpc>
                <a:spcPct val="90000"/>
              </a:lnSpc>
              <a:spcBef>
                <a:spcPts val="75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US" sz="3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US" kern="0" dirty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18288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that creative?  Most would say no.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Creativity typically needs to be something…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Novel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			</a:t>
            </a:r>
            <a:r>
              <a:rPr lang="en-US" sz="3600" i="1" dirty="0" smtClean="0">
                <a:solidFill>
                  <a:srgbClr val="FFC000"/>
                </a:solidFill>
                <a:latin typeface="Comic Sans MS" pitchFamily="66" charset="0"/>
              </a:rPr>
              <a:t>New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		</a:t>
            </a:r>
            <a:r>
              <a:rPr lang="en-US" sz="3600" i="1" dirty="0" smtClean="0">
                <a:solidFill>
                  <a:srgbClr val="0070C0"/>
                </a:solidFill>
                <a:latin typeface="Comic Sans MS" pitchFamily="66" charset="0"/>
              </a:rPr>
              <a:t>Original</a:t>
            </a:r>
          </a:p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sz="3600" i="1" dirty="0" smtClean="0">
                <a:solidFill>
                  <a:srgbClr val="92D050"/>
                </a:solidFill>
                <a:latin typeface="Comic Sans MS" pitchFamily="66" charset="0"/>
              </a:rPr>
              <a:t>Different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			</a:t>
            </a:r>
            <a:r>
              <a:rPr lang="en-US" sz="3600" i="1" dirty="0" smtClean="0">
                <a:solidFill>
                  <a:srgbClr val="7030A0"/>
                </a:solidFill>
                <a:latin typeface="Comic Sans MS" pitchFamily="66" charset="0"/>
              </a:rPr>
              <a:t>Innovative</a:t>
            </a:r>
          </a:p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Unique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2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91636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dirty="0" smtClean="0">
                <a:solidFill>
                  <a:srgbClr val="7030A0"/>
                </a:solidFill>
                <a:latin typeface="Tekton Pro Ext" pitchFamily="34" charset="0"/>
              </a:rPr>
              <a:t>Openness to Experience is highly linked to creativity regardless of domain, type of measurement, or ability level.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</p:txBody>
      </p:sp>
      <p:pic>
        <p:nvPicPr>
          <p:cNvPr id="14338" name="Picture 2" descr="C:\Users\Allison B. Kaufman\AppData\Local\Microsoft\Windows\Temporary Internet Files\Content.IE5\WL9FHDIP\MC9003908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07159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9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1143000" y="1689100"/>
            <a:ext cx="73152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Creativity Tips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Developing a broader understanding about creativity can help: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Hobo Std" pitchFamily="34" charset="0"/>
              </a:rPr>
              <a:t>Levels of creativity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obo Std" pitchFamily="34" charset="0"/>
              </a:rPr>
              <a:t>Scope of creativity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3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1143000" y="1689100"/>
            <a:ext cx="73152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Creativity Tips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American Psychological Association’s Division 10 (Society for Psychology of Aesthetics, Creativity, and the Arts) is a great way to get involved and stay on top of the current research.</a:t>
            </a:r>
            <a:endParaRPr lang="en-US" sz="2800" dirty="0"/>
          </a:p>
        </p:txBody>
      </p:sp>
      <p:pic>
        <p:nvPicPr>
          <p:cNvPr id="1026" name="Picture 2" descr="http://www.apa.org/divisions/div10/images/pa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4" y="2049462"/>
            <a:ext cx="2708564" cy="38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38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002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None/>
            </a:pPr>
            <a:r>
              <a:rPr lang="en-US" sz="3600" dirty="0" smtClean="0"/>
              <a:t>Another thing is to think about the role of motivation</a:t>
            </a:r>
            <a:r>
              <a:rPr lang="en-US" sz="4000" dirty="0" smtClean="0"/>
              <a:t>.</a:t>
            </a:r>
          </a:p>
          <a:p>
            <a:pPr marL="0" indent="0" fontAlgn="auto">
              <a:spcAft>
                <a:spcPts val="0"/>
              </a:spcAft>
              <a:buClrTx/>
              <a:buSzTx/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dirty="0"/>
              <a:t>People are more creative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they are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personally </a:t>
            </a:r>
          </a:p>
          <a:p>
            <a:pPr marL="0" indent="0">
              <a:buNone/>
            </a:pPr>
            <a:r>
              <a:rPr lang="en-US" sz="3600" dirty="0" smtClean="0"/>
              <a:t>interested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2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5925" y="3152275"/>
            <a:ext cx="3886200" cy="29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1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002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None/>
            </a:pPr>
            <a:r>
              <a:rPr lang="en-US" sz="3600" dirty="0" smtClean="0"/>
              <a:t>Rewards can reduce intrinsic motivation.</a:t>
            </a:r>
            <a:endParaRPr lang="en-US" sz="3600" dirty="0"/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0359" r="6297" b="10937"/>
          <a:stretch/>
        </p:blipFill>
        <p:spPr>
          <a:xfrm>
            <a:off x="1574799" y="2895600"/>
            <a:ext cx="5892801" cy="33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0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0" y="268288"/>
            <a:ext cx="91440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9050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Passion = More Creativity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Love what you do.</a:t>
            </a: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4876800" y="3429000"/>
            <a:ext cx="2286000" cy="2286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9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259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Consider, finally, </a:t>
            </a:r>
            <a:r>
              <a:rPr lang="en-US" sz="2800" dirty="0"/>
              <a:t>creative meta-cognition. </a:t>
            </a:r>
            <a:r>
              <a:rPr lang="en-US" sz="2800" dirty="0" smtClean="0"/>
              <a:t>People</a:t>
            </a:r>
          </a:p>
          <a:p>
            <a:pPr marL="514350" indent="-514350">
              <a:buNone/>
            </a:pPr>
            <a:r>
              <a:rPr lang="en-US" sz="2800" dirty="0" smtClean="0"/>
              <a:t>need </a:t>
            </a:r>
            <a:r>
              <a:rPr lang="en-US" sz="2800" dirty="0"/>
              <a:t>to know </a:t>
            </a:r>
            <a:r>
              <a:rPr lang="en-US" sz="2800" i="1" dirty="0"/>
              <a:t>when to be creative </a:t>
            </a:r>
            <a:r>
              <a:rPr lang="en-US" sz="2800" dirty="0"/>
              <a:t>and </a:t>
            </a:r>
            <a:r>
              <a:rPr lang="en-US" sz="2800" i="1" dirty="0" smtClean="0"/>
              <a:t>how</a:t>
            </a:r>
          </a:p>
          <a:p>
            <a:pPr marL="514350" indent="-514350">
              <a:buNone/>
            </a:pPr>
            <a:r>
              <a:rPr lang="en-US" sz="2800" i="1" dirty="0" smtClean="0"/>
              <a:t>creative </a:t>
            </a:r>
            <a:r>
              <a:rPr lang="en-US" sz="2800" i="1" dirty="0"/>
              <a:t>they are.</a:t>
            </a:r>
            <a:endParaRPr lang="en-US" sz="2800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4724400" y="3657600"/>
            <a:ext cx="2895600" cy="274320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Creativity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2590800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obo Std" pitchFamily="34" charset="0"/>
              </a:rPr>
              <a:t>Sometimes that means learning how to be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obo Std" pitchFamily="34" charset="0"/>
              </a:rPr>
              <a:t>creative. </a:t>
            </a:r>
          </a:p>
          <a:p>
            <a:pPr marL="514350" indent="-514350" algn="ctr">
              <a:buNone/>
            </a:pPr>
            <a:endParaRPr lang="en-US" dirty="0" smtClean="0">
              <a:latin typeface="Hobo Std" pitchFamily="34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  <a:latin typeface="Hobo Std" pitchFamily="34" charset="0"/>
              </a:rPr>
              <a:t>Sometimes that means learning how to wait for</a:t>
            </a:r>
          </a:p>
          <a:p>
            <a:pPr marL="514350" indent="-514350" algn="ctr">
              <a:buNone/>
            </a:pPr>
            <a:r>
              <a:rPr lang="en-US" dirty="0">
                <a:solidFill>
                  <a:srgbClr val="FF0000"/>
                </a:solidFill>
                <a:latin typeface="Hobo Std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obo Std" pitchFamily="34" charset="0"/>
              </a:rPr>
              <a:t>he appropriate time to share their creativity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97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1143000" y="1689100"/>
            <a:ext cx="73152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Creativity Tips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We’re used to thinking about nurturing creativity being like Bruce Wayne becoming Batman.</a:t>
            </a:r>
            <a:endParaRPr lang="en-US" sz="2800" dirty="0"/>
          </a:p>
        </p:txBody>
      </p:sp>
      <p:pic>
        <p:nvPicPr>
          <p:cNvPr id="16386" name="Picture 2" descr="C:\Users\Allison B. Kaufman\AppData\Local\Microsoft\Windows\Temporary Internet Files\Content.IE5\4X9N9SYO\dglxasset[1]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505200"/>
            <a:ext cx="732719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69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1143000" y="1689100"/>
            <a:ext cx="73152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Creativity Tips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But, it’s also useful to think of Superman – who had to become Clark Kent to be effective.</a:t>
            </a:r>
            <a:endParaRPr lang="en-US" sz="2800" dirty="0"/>
          </a:p>
        </p:txBody>
      </p:sp>
      <p:pic>
        <p:nvPicPr>
          <p:cNvPr id="17410" name="Picture 2" descr="C:\Users\Allison B. Kaufman\AppData\Local\Microsoft\Windows\Temporary Internet Files\Content.IE5\SBX2HLAP\dglxasset[1]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540072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5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457200" y="268288"/>
            <a:ext cx="8218488" cy="1387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 typeface="Times New Roman" pitchFamily="16" charset="0"/>
              <a:buNone/>
              <a:defRPr/>
            </a:pPr>
            <a:r>
              <a:rPr lang="en-US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is Creativity?</a:t>
            </a:r>
          </a:p>
        </p:txBody>
      </p:sp>
      <p:pic>
        <p:nvPicPr>
          <p:cNvPr id="19459" name="Picture 3" descr="C:\Users\Allison B. Kaufman\AppData\Local\Microsoft\Windows\Temporary Internet Files\Content.IE5\WL9FHDIP\dglxass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5715000" cy="38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llison B. Kaufman\AppData\Local\Microsoft\Windows\Temporary Internet Files\Content.IE5\4X9N9SYO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286000" cy="21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43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1219200"/>
            <a:ext cx="84582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en-US" sz="2800" smtClean="0">
                <a:solidFill>
                  <a:srgbClr val="C00000"/>
                </a:solidFill>
              </a:rPr>
              <a:t>James </a:t>
            </a:r>
            <a:r>
              <a:rPr lang="en-US" sz="2800" dirty="0">
                <a:solidFill>
                  <a:srgbClr val="C00000"/>
                </a:solidFill>
              </a:rPr>
              <a:t>C. Kaufman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Professor of Educational Psychology</a:t>
            </a:r>
          </a:p>
          <a:p>
            <a:r>
              <a:rPr lang="en-US" sz="2800" dirty="0">
                <a:solidFill>
                  <a:srgbClr val="C00000"/>
                </a:solidFill>
              </a:rPr>
              <a:t>University of Connecticut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Neag School of Education </a:t>
            </a:r>
          </a:p>
          <a:p>
            <a:r>
              <a:rPr lang="en-US" sz="2800" dirty="0">
                <a:solidFill>
                  <a:srgbClr val="C00000"/>
                </a:solidFill>
              </a:rPr>
              <a:t>2131 Hillside Road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Storrs, CT </a:t>
            </a:r>
            <a:r>
              <a:rPr lang="en-US" sz="2800" dirty="0" smtClean="0">
                <a:solidFill>
                  <a:srgbClr val="C00000"/>
                </a:solidFill>
              </a:rPr>
              <a:t>06269-3007</a:t>
            </a:r>
          </a:p>
          <a:p>
            <a:r>
              <a:rPr lang="en-US" sz="2800" dirty="0" smtClean="0">
                <a:solidFill>
                  <a:srgbClr val="C00000"/>
                </a:solidFill>
                <a:hlinkClick r:id="rId3"/>
              </a:rPr>
              <a:t>james.kaufman@</a:t>
            </a:r>
            <a:r>
              <a:rPr lang="en-US" sz="2800" dirty="0" smtClean="0">
                <a:solidFill>
                  <a:srgbClr val="C00000"/>
                </a:solidFill>
                <a:hlinkClick r:id="rId3"/>
              </a:rPr>
              <a:t>uconn.edu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u="sng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sz="2800" u="sng" dirty="0" smtClean="0">
                <a:solidFill>
                  <a:srgbClr val="0000FF"/>
                </a:solidFill>
                <a:hlinkClick r:id="rId4"/>
              </a:rPr>
              <a:t>www.jamesckaufman.com</a:t>
            </a:r>
            <a:endParaRPr lang="en-US" sz="2800" u="sng" dirty="0" smtClean="0">
              <a:solidFill>
                <a:srgbClr val="0000FF"/>
              </a:solidFill>
            </a:endParaRPr>
          </a:p>
          <a:p>
            <a:r>
              <a:rPr lang="en-US" sz="2800" u="sng" dirty="0">
                <a:hlinkClick r:id="rId5"/>
              </a:rPr>
              <a:t>http://epsy.education.uconn.edu</a:t>
            </a:r>
            <a:r>
              <a:rPr lang="en-US" sz="2800" u="sng" dirty="0" smtClean="0">
                <a:hlinkClick r:id="rId5"/>
              </a:rPr>
              <a:t>/</a:t>
            </a:r>
            <a:endParaRPr lang="en-US" sz="2800" u="sng" dirty="0" smtClean="0"/>
          </a:p>
          <a:p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witter</a:t>
            </a:r>
            <a:r>
              <a:rPr lang="en-US" sz="2800" dirty="0">
                <a:solidFill>
                  <a:srgbClr val="0000FF"/>
                </a:solidFill>
              </a:rPr>
              <a:t>: @</a:t>
            </a:r>
            <a:r>
              <a:rPr lang="en-US" sz="2800" dirty="0" err="1">
                <a:solidFill>
                  <a:srgbClr val="0000FF"/>
                </a:solidFill>
              </a:rPr>
              <a:t>jameskaufman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 </a:t>
            </a:r>
          </a:p>
          <a:p>
            <a:pPr marL="447675" indent="-371475">
              <a:lnSpc>
                <a:spcPct val="9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9200" y="3276600"/>
            <a:ext cx="411817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90274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2485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694613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47675" indent="-371475">
              <a:lnSpc>
                <a:spcPct val="90000"/>
              </a:lnSpc>
              <a:spcBef>
                <a:spcPts val="75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US" sz="3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US" kern="0" dirty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289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that creative?</a:t>
            </a:r>
          </a:p>
          <a:p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creativity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researchers would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say no. </a:t>
            </a:r>
          </a:p>
          <a:p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Why?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jak13011\AppData\Local\Microsoft\Windows\Temporary Internet Files\Content.IE5\JEKGE7RL\MP9003905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09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82296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47675" indent="-371475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                        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ability to produce work that is</a:t>
            </a:r>
          </a:p>
          <a:p>
            <a:pPr marL="447675" indent="-371475" algn="ctr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BOTH</a:t>
            </a:r>
          </a:p>
          <a:p>
            <a:pPr marL="447675" indent="-371475" algn="ctr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novel </a:t>
            </a:r>
          </a:p>
          <a:p>
            <a:pPr marL="447675" indent="-371475" algn="ctr">
              <a:spcBef>
                <a:spcPts val="75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(i.e., original, unexpected) </a:t>
            </a:r>
          </a:p>
          <a:p>
            <a:pPr marL="447675" indent="-371475" algn="ctr">
              <a:spcBef>
                <a:spcPts val="75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7675" indent="-371475" algn="ctr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7675" indent="-371475" algn="ctr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7675" indent="-371475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AND </a:t>
            </a:r>
          </a:p>
          <a:p>
            <a:pPr marL="447675" indent="-371475">
              <a:spcBef>
                <a:spcPts val="900"/>
              </a:spcBef>
              <a:buClrTx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appropriate </a:t>
            </a:r>
          </a:p>
          <a:p>
            <a:pPr marL="447675" indent="-371475">
              <a:spcBef>
                <a:spcPts val="750"/>
              </a:spcBef>
              <a:buClrTx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(i.e., useful, adaptive)</a:t>
            </a:r>
          </a:p>
          <a:p>
            <a:pPr marL="447675" indent="-371475" algn="ctr">
              <a:spcBef>
                <a:spcPts val="900"/>
              </a:spcBef>
              <a:buClrTx/>
              <a:buSzPct val="80000"/>
              <a:buFontTx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591675" algn="l"/>
              </a:tabLst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57200" y="268288"/>
            <a:ext cx="8218488" cy="1387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is Creativity?</a:t>
            </a:r>
          </a:p>
        </p:txBody>
      </p:sp>
      <p:sp>
        <p:nvSpPr>
          <p:cNvPr id="2" name="Rectangle 1"/>
          <p:cNvSpPr/>
          <p:nvPr/>
        </p:nvSpPr>
        <p:spPr>
          <a:xfrm rot="20289247">
            <a:off x="498171" y="2793973"/>
            <a:ext cx="2468261" cy="764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66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novel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9800804">
            <a:off x="5038937" y="4368424"/>
            <a:ext cx="371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appropriate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9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Another way to think about creativity is the 					Four P’s: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24600" y="2085181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erson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rocess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roduct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ress</a:t>
            </a:r>
            <a:endParaRPr lang="en-US" sz="4800" dirty="0"/>
          </a:p>
        </p:txBody>
      </p:sp>
      <p:pic>
        <p:nvPicPr>
          <p:cNvPr id="1026" name="Picture 2" descr="C:\Users\Allison B. Kaufman\AppData\Local\Microsoft\Windows\Temporary Internet Files\Content.IE5\4X9N9SYO\MC9002155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4267200" cy="33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6"/>
          <p:cNvSpPr>
            <a:spLocks noGrp="1"/>
          </p:cNvSpPr>
          <p:nvPr>
            <p:ph type="title"/>
          </p:nvPr>
        </p:nvSpPr>
        <p:spPr>
          <a:xfrm>
            <a:off x="457200" y="268288"/>
            <a:ext cx="8458200" cy="1387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Creativity?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P</a:t>
            </a:r>
            <a:r>
              <a:rPr lang="en-US" sz="4800" dirty="0" smtClean="0"/>
              <a:t>erson</a:t>
            </a:r>
          </a:p>
        </p:txBody>
      </p:sp>
      <p:pic>
        <p:nvPicPr>
          <p:cNvPr id="2050" name="Picture 2" descr="C:\Users\Allison B. Kaufman\AppData\Local\Microsoft\Windows\Temporary Internet Files\Content.IE5\J5KOG2K5\MC9000786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6" y="2362200"/>
            <a:ext cx="3212327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58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32644</TotalTime>
  <Words>819</Words>
  <Application>Microsoft Macintosh PowerPoint</Application>
  <PresentationFormat>On-screen Show (4:3)</PresentationFormat>
  <Paragraphs>313</Paragraphs>
  <Slides>50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What is Creativity?</vt:lpstr>
      <vt:lpstr>PowerPoint Presentation</vt:lpstr>
      <vt:lpstr>What is Creativity?</vt:lpstr>
      <vt:lpstr>PowerPoint Presentation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What is Creativity?</vt:lpstr>
      <vt:lpstr>Why Creativity?</vt:lpstr>
      <vt:lpstr>Why is creativity?</vt:lpstr>
      <vt:lpstr>Why creativity?</vt:lpstr>
      <vt:lpstr>Why creativity?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Creativity Tips</vt:lpstr>
      <vt:lpstr>For More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Gaining Insight into Employees: Creativity, Motivation, and Thinking Styles</dc:title>
  <dc:subject/>
  <dc:creator>jkaufman</dc:creator>
  <cp:keywords/>
  <dc:description/>
  <cp:lastModifiedBy>NEA</cp:lastModifiedBy>
  <cp:revision>480</cp:revision>
  <cp:lastPrinted>1601-01-01T00:00:00Z</cp:lastPrinted>
  <dcterms:created xsi:type="dcterms:W3CDTF">2004-03-11T00:56:18Z</dcterms:created>
  <dcterms:modified xsi:type="dcterms:W3CDTF">2014-02-19T16:21:03Z</dcterms:modified>
  <cp:category/>
</cp:coreProperties>
</file>