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39"/>
  </p:notesMasterIdLst>
  <p:sldIdLst>
    <p:sldId id="380" r:id="rId3"/>
    <p:sldId id="381" r:id="rId4"/>
    <p:sldId id="357" r:id="rId5"/>
    <p:sldId id="338" r:id="rId6"/>
    <p:sldId id="340" r:id="rId7"/>
    <p:sldId id="341" r:id="rId8"/>
    <p:sldId id="358" r:id="rId9"/>
    <p:sldId id="342" r:id="rId10"/>
    <p:sldId id="343" r:id="rId11"/>
    <p:sldId id="359" r:id="rId12"/>
    <p:sldId id="344" r:id="rId13"/>
    <p:sldId id="379" r:id="rId14"/>
    <p:sldId id="372" r:id="rId15"/>
    <p:sldId id="373" r:id="rId16"/>
    <p:sldId id="374" r:id="rId17"/>
    <p:sldId id="375" r:id="rId18"/>
    <p:sldId id="362" r:id="rId19"/>
    <p:sldId id="345" r:id="rId20"/>
    <p:sldId id="363" r:id="rId21"/>
    <p:sldId id="346" r:id="rId22"/>
    <p:sldId id="347" r:id="rId23"/>
    <p:sldId id="369" r:id="rId24"/>
    <p:sldId id="348" r:id="rId25"/>
    <p:sldId id="349" r:id="rId26"/>
    <p:sldId id="350" r:id="rId27"/>
    <p:sldId id="364" r:id="rId28"/>
    <p:sldId id="365" r:id="rId29"/>
    <p:sldId id="351" r:id="rId30"/>
    <p:sldId id="352" r:id="rId31"/>
    <p:sldId id="378" r:id="rId32"/>
    <p:sldId id="353" r:id="rId33"/>
    <p:sldId id="367" r:id="rId34"/>
    <p:sldId id="368" r:id="rId35"/>
    <p:sldId id="354" r:id="rId36"/>
    <p:sldId id="391" r:id="rId37"/>
    <p:sldId id="392" r:id="rId38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480" autoAdjust="0"/>
    <p:restoredTop sz="94700" autoAdjust="0"/>
  </p:normalViewPr>
  <p:slideViewPr>
    <p:cSldViewPr>
      <p:cViewPr>
        <p:scale>
          <a:sx n="100" d="100"/>
          <a:sy n="100" d="100"/>
        </p:scale>
        <p:origin x="-782" y="-4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holsb\Documents\MyFiles\BEA\2014%20ACPSA\Analysis2014\NominalGDP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cholsb\Documents\MyFiles\BEA\2014%20ACPSA\Analysis2014\Tr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134306382433903"/>
          <c:y val="3.3672391930733854E-2"/>
          <c:w val="0.85629921259844066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en-US" sz="1600" dirty="0" smtClean="0">
                        <a:solidFill>
                          <a:srgbClr val="C00000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3.4%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4.6%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9.4%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</a:t>
                    </a:r>
                    <a:r>
                      <a:rPr lang="en-US" smtClean="0"/>
                      <a:t>1.0%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2.3504273504273837E-2"/>
                  <c:y val="8.4180979826834774E-3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3</a:t>
                    </a:r>
                    <a:r>
                      <a:rPr lang="en-US" smtClean="0"/>
                      <a:t>9.0%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2008</c:v>
                </c:pt>
                <c:pt idx="2">
                  <c:v>2002</c:v>
                </c:pt>
                <c:pt idx="3">
                  <c:v>1992</c:v>
                </c:pt>
                <c:pt idx="4">
                  <c:v>1982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33.300000000000004</c:v>
                </c:pt>
                <c:pt idx="1">
                  <c:v>34.6</c:v>
                </c:pt>
                <c:pt idx="2">
                  <c:v>39.4</c:v>
                </c:pt>
                <c:pt idx="3">
                  <c:v>41</c:v>
                </c:pt>
                <c:pt idx="4">
                  <c:v>39</c:v>
                </c:pt>
              </c:numCache>
            </c:numRef>
          </c:val>
        </c:ser>
        <c:axId val="117347072"/>
        <c:axId val="117348608"/>
      </c:barChart>
      <c:catAx>
        <c:axId val="117347072"/>
        <c:scaling>
          <c:orientation val="minMax"/>
        </c:scaling>
        <c:axPos val="l"/>
        <c:numFmt formatCode="General" sourceLinked="1"/>
        <c:tickLblPos val="nextTo"/>
        <c:crossAx val="117348608"/>
        <c:crosses val="autoZero"/>
        <c:auto val="1"/>
        <c:lblAlgn val="ctr"/>
        <c:lblOffset val="100"/>
      </c:catAx>
      <c:valAx>
        <c:axId val="117348608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7347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en-US" sz="1600" smtClean="0">
                        <a:latin typeface="+mn-lt"/>
                      </a:rPr>
                      <a:t>4</a:t>
                    </a:r>
                    <a:r>
                      <a:rPr lang="en-US" sz="1600" smtClean="0"/>
                      <a:t>3.3%</a:t>
                    </a:r>
                    <a:endParaRPr lang="en-US" sz="1600"/>
                  </a:p>
                </c:rich>
              </c:tx>
              <c:spPr/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en-US" sz="1600" dirty="0" smtClean="0">
                        <a:latin typeface="+mn-lt"/>
                      </a:rPr>
                      <a:t>4</a:t>
                    </a:r>
                    <a:r>
                      <a:rPr lang="en-US" sz="1600" dirty="0" smtClean="0"/>
                      <a:t>4.2%</a:t>
                    </a:r>
                    <a:endParaRPr lang="en-US" sz="1600" dirty="0"/>
                  </a:p>
                </c:rich>
              </c:tx>
              <c:spPr/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en-US" sz="1600" dirty="0" smtClean="0">
                        <a:latin typeface="+mn-lt"/>
                      </a:rPr>
                      <a:t>5</a:t>
                    </a:r>
                    <a:r>
                      <a:rPr lang="en-US" sz="1600" dirty="0" smtClean="0"/>
                      <a:t>1.0%</a:t>
                    </a:r>
                    <a:endParaRPr lang="en-US" sz="1600" dirty="0"/>
                  </a:p>
                </c:rich>
              </c:tx>
              <c:spPr/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en-US" sz="1600" smtClean="0">
                        <a:latin typeface="+mn-lt"/>
                      </a:rPr>
                      <a:t>5</a:t>
                    </a:r>
                    <a:r>
                      <a:rPr lang="en-US" sz="1600" smtClean="0"/>
                      <a:t>8.2%</a:t>
                    </a:r>
                    <a:endParaRPr lang="en-US" sz="1600"/>
                  </a:p>
                </c:rich>
              </c:tx>
              <c:spPr/>
              <c:dLblPos val="outEnd"/>
              <c:showVal val="1"/>
            </c:dLbl>
            <c:dLbl>
              <c:idx val="4"/>
              <c:layout>
                <c:manualLayout>
                  <c:x val="5.2631578947368524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en-US" sz="1600" dirty="0" smtClean="0">
                        <a:latin typeface="+mn-lt"/>
                      </a:rPr>
                      <a:t>5</a:t>
                    </a:r>
                    <a:r>
                      <a:rPr lang="en-US" sz="1600" dirty="0" smtClean="0"/>
                      <a:t>9.4%</a:t>
                    </a:r>
                    <a:endParaRPr lang="en-US" sz="1600" dirty="0"/>
                  </a:p>
                </c:rich>
              </c:tx>
              <c:spPr/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>
                        <a:latin typeface="+mn-lt"/>
                      </a:defRPr>
                    </a:pPr>
                    <a:r>
                      <a:rPr lang="en-US" sz="1600" dirty="0" smtClean="0">
                        <a:latin typeface="+mn-lt"/>
                      </a:rPr>
                      <a:t>7</a:t>
                    </a:r>
                    <a:r>
                      <a:rPr lang="en-US" sz="1600" dirty="0" smtClean="0"/>
                      <a:t>1.4%</a:t>
                    </a:r>
                    <a:endParaRPr lang="en-US" sz="1600" dirty="0"/>
                  </a:p>
                </c:rich>
              </c:tx>
              <c:spPr/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43.3</c:v>
                </c:pt>
                <c:pt idx="1">
                  <c:v>44</c:v>
                </c:pt>
                <c:pt idx="2">
                  <c:v>51</c:v>
                </c:pt>
                <c:pt idx="3">
                  <c:v>58.2</c:v>
                </c:pt>
                <c:pt idx="4">
                  <c:v>59.3</c:v>
                </c:pt>
                <c:pt idx="5">
                  <c:v>71.3</c:v>
                </c:pt>
              </c:numCache>
            </c:numRef>
          </c:val>
        </c:ser>
        <c:axId val="113805568"/>
        <c:axId val="113836032"/>
      </c:barChart>
      <c:catAx>
        <c:axId val="113805568"/>
        <c:scaling>
          <c:orientation val="minMax"/>
        </c:scaling>
        <c:axPos val="l"/>
        <c:numFmt formatCode="General" sourceLinked="1"/>
        <c:tickLblPos val="nextTo"/>
        <c:crossAx val="113836032"/>
        <c:crosses val="autoZero"/>
        <c:auto val="1"/>
        <c:lblAlgn val="ctr"/>
        <c:lblOffset val="100"/>
      </c:catAx>
      <c:valAx>
        <c:axId val="113836032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3805568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15.4%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19.3%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0"/>
                  <c:y val="3.12500000000001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35.6%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Sheet1!$A$2:$A$4</c:f>
              <c:strCache>
                <c:ptCount val="3"/>
                <c:pt idx="0">
                  <c:v>Creative writing</c:v>
                </c:pt>
                <c:pt idx="1">
                  <c:v>Visual art</c:v>
                </c:pt>
                <c:pt idx="2">
                  <c:v>Music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15.3</c:v>
                </c:pt>
                <c:pt idx="1">
                  <c:v>19.2</c:v>
                </c:pt>
                <c:pt idx="2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13.1%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16.5%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33.9%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Sheet1!$A$2:$A$4</c:f>
              <c:strCache>
                <c:ptCount val="3"/>
                <c:pt idx="0">
                  <c:v>Creative writing</c:v>
                </c:pt>
                <c:pt idx="1">
                  <c:v>Visual art</c:v>
                </c:pt>
                <c:pt idx="2">
                  <c:v>Music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13.1</c:v>
                </c:pt>
                <c:pt idx="1">
                  <c:v>16.5</c:v>
                </c:pt>
                <c:pt idx="2">
                  <c:v>33.9</c:v>
                </c:pt>
              </c:numCache>
            </c:numRef>
          </c:val>
        </c:ser>
        <c:axId val="118192768"/>
        <c:axId val="118215040"/>
      </c:barChart>
      <c:catAx>
        <c:axId val="118192768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8215040"/>
        <c:crosses val="autoZero"/>
        <c:auto val="1"/>
        <c:lblAlgn val="ctr"/>
        <c:lblOffset val="100"/>
      </c:catAx>
      <c:valAx>
        <c:axId val="118215040"/>
        <c:scaling>
          <c:orientation val="minMax"/>
        </c:scaling>
        <c:axPos val="b"/>
        <c:majorGridlines/>
        <c:numFmt formatCode="General" sourceLinked="1"/>
        <c:tickLblPos val="nextTo"/>
        <c:crossAx val="118192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en-US" dirty="0" smtClean="0"/>
                      <a:t>7.9%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smtClean="0"/>
                      <a:t>2.6%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dirty="0" smtClean="0"/>
                      <a:t>3.6%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dirty="0" smtClean="0"/>
                      <a:t>6.9%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en-US" sz="1300" dirty="0" smtClean="0"/>
                      <a:t>2.9%</a:t>
                    </a:r>
                    <a:endParaRPr lang="en-US" sz="1300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3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Music accpreciation</c:v>
                </c:pt>
                <c:pt idx="1">
                  <c:v>Art appreciation
or history</c:v>
                </c:pt>
                <c:pt idx="2">
                  <c:v>Creative writing</c:v>
                </c:pt>
                <c:pt idx="3">
                  <c:v>Visual Arts</c:v>
                </c:pt>
                <c:pt idx="4">
                  <c:v>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17.8</c:v>
                </c:pt>
                <c:pt idx="1">
                  <c:v>22.6</c:v>
                </c:pt>
                <c:pt idx="2">
                  <c:v>23.4</c:v>
                </c:pt>
                <c:pt idx="3">
                  <c:v>26.8</c:v>
                </c:pt>
                <c:pt idx="4">
                  <c:v>43.1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dLbl>
              <c:idx val="0"/>
              <c:layout>
                <c:manualLayout>
                  <c:x val="-1.0416666666666666E-2"/>
                  <c:y val="4.1666666666666683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1</a:t>
                    </a:r>
                    <a:r>
                      <a:rPr lang="en-US" dirty="0" smtClean="0"/>
                      <a:t>6.1%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8.3333333333333367E-3"/>
                  <c:y val="-8.3333333333333367E-3"/>
                </c:manualLayout>
              </c:layout>
              <c:tx>
                <c:rich>
                  <a:bodyPr/>
                  <a:lstStyle/>
                  <a:p>
                    <a:r>
                      <a:rPr lang="en-US" sz="1300" smtClean="0"/>
                      <a:t>1</a:t>
                    </a:r>
                    <a:r>
                      <a:rPr lang="en-US" smtClean="0"/>
                      <a:t>8.7%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0"/>
                  <c:y val="-4.1666666666666683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1</a:t>
                    </a:r>
                    <a:r>
                      <a:rPr lang="en-US" dirty="0" smtClean="0"/>
                      <a:t>6.9%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6.2500000000000134E-3"/>
                  <c:y val="-1.6666666666666701E-2"/>
                </c:manualLayout>
              </c:layout>
              <c:tx>
                <c:rich>
                  <a:bodyPr/>
                  <a:lstStyle/>
                  <a:p>
                    <a:r>
                      <a:rPr lang="en-US" sz="1300" smtClean="0"/>
                      <a:t>2</a:t>
                    </a:r>
                    <a:r>
                      <a:rPr lang="en-US" smtClean="0"/>
                      <a:t>1.9%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2.0833333333333428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sz="1300" smtClean="0"/>
                      <a:t>3</a:t>
                    </a:r>
                    <a:r>
                      <a:rPr lang="en-US" smtClean="0"/>
                      <a:t>6.6%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Sheet1!$A$2:$A$6</c:f>
              <c:strCache>
                <c:ptCount val="5"/>
                <c:pt idx="0">
                  <c:v>Music accpreciation</c:v>
                </c:pt>
                <c:pt idx="1">
                  <c:v>Art appreciation
or history</c:v>
                </c:pt>
                <c:pt idx="2">
                  <c:v>Creative writing</c:v>
                </c:pt>
                <c:pt idx="3">
                  <c:v>Visual Arts</c:v>
                </c:pt>
                <c:pt idx="4">
                  <c:v>Music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18.7</c:v>
                </c:pt>
                <c:pt idx="2">
                  <c:v>16.899999999999999</c:v>
                </c:pt>
                <c:pt idx="3">
                  <c:v>21.9</c:v>
                </c:pt>
                <c:pt idx="4">
                  <c:v>36.6</c:v>
                </c:pt>
              </c:numCache>
            </c:numRef>
          </c:val>
        </c:ser>
        <c:axId val="129806336"/>
        <c:axId val="129807872"/>
      </c:barChart>
      <c:catAx>
        <c:axId val="129806336"/>
        <c:scaling>
          <c:orientation val="minMax"/>
        </c:scaling>
        <c:delete val="1"/>
        <c:axPos val="l"/>
        <c:tickLblPos val="none"/>
        <c:crossAx val="129807872"/>
        <c:crosses val="autoZero"/>
        <c:auto val="1"/>
        <c:lblAlgn val="ctr"/>
        <c:lblOffset val="100"/>
      </c:catAx>
      <c:valAx>
        <c:axId val="129807872"/>
        <c:scaling>
          <c:orientation val="minMax"/>
        </c:scaling>
        <c:axPos val="b"/>
        <c:majorGridlines/>
        <c:numFmt formatCode="General" sourceLinked="1"/>
        <c:tickLblPos val="nextTo"/>
        <c:crossAx val="129806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41745170735408"/>
          <c:y val="0.11725315347432783"/>
          <c:w val="0.75382546809855511"/>
          <c:h val="0.69324376305709556"/>
        </c:manualLayout>
      </c:layout>
      <c:barChart>
        <c:barDir val="col"/>
        <c:grouping val="clustered"/>
        <c:ser>
          <c:idx val="0"/>
          <c:order val="0"/>
          <c:tx>
            <c:v>Value added from arts and cultural production</c:v>
          </c:tx>
          <c:spPr>
            <a:solidFill>
              <a:srgbClr val="2674B4"/>
            </a:solidFill>
          </c:spPr>
          <c:cat>
            <c:numRef>
              <c:f>Original!$A$4:$A$18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Original!$D$4:$D$18</c:f>
              <c:numCache>
                <c:formatCode>"$"#,##0</c:formatCode>
                <c:ptCount val="15"/>
                <c:pt idx="0">
                  <c:v>403.16399999999999</c:v>
                </c:pt>
                <c:pt idx="1">
                  <c:v>451.35899999999964</c:v>
                </c:pt>
                <c:pt idx="2">
                  <c:v>465.31299999999999</c:v>
                </c:pt>
                <c:pt idx="3">
                  <c:v>483.48999999999899</c:v>
                </c:pt>
                <c:pt idx="4">
                  <c:v>521.09500000000003</c:v>
                </c:pt>
                <c:pt idx="5">
                  <c:v>529.57400000000052</c:v>
                </c:pt>
                <c:pt idx="6">
                  <c:v>561.57500000000005</c:v>
                </c:pt>
                <c:pt idx="7">
                  <c:v>565.80899999999997</c:v>
                </c:pt>
                <c:pt idx="8">
                  <c:v>586.98500000000001</c:v>
                </c:pt>
                <c:pt idx="9">
                  <c:v>623.27100000000053</c:v>
                </c:pt>
                <c:pt idx="10">
                  <c:v>642.17100000000005</c:v>
                </c:pt>
                <c:pt idx="11">
                  <c:v>618.81799999999748</c:v>
                </c:pt>
                <c:pt idx="12">
                  <c:v>656.78400000000318</c:v>
                </c:pt>
                <c:pt idx="13">
                  <c:v>672.88099999999997</c:v>
                </c:pt>
                <c:pt idx="14">
                  <c:v>698.69500000000005</c:v>
                </c:pt>
              </c:numCache>
            </c:numRef>
          </c:val>
        </c:ser>
        <c:axId val="110158976"/>
        <c:axId val="110160512"/>
      </c:barChart>
      <c:lineChart>
        <c:grouping val="standard"/>
        <c:ser>
          <c:idx val="1"/>
          <c:order val="1"/>
          <c:tx>
            <c:v>GDP</c:v>
          </c:tx>
          <c:marker>
            <c:symbol val="none"/>
          </c:marker>
          <c:val>
            <c:numRef>
              <c:f>Original!$F$4:$F$18</c:f>
              <c:numCache>
                <c:formatCode>"$"#,##0</c:formatCode>
                <c:ptCount val="15"/>
                <c:pt idx="0">
                  <c:v>9089.2000000000007</c:v>
                </c:pt>
                <c:pt idx="1">
                  <c:v>9660.6</c:v>
                </c:pt>
                <c:pt idx="2">
                  <c:v>10284.799999999987</c:v>
                </c:pt>
                <c:pt idx="3">
                  <c:v>10621.8</c:v>
                </c:pt>
                <c:pt idx="4">
                  <c:v>10977.5</c:v>
                </c:pt>
                <c:pt idx="5">
                  <c:v>11510.7</c:v>
                </c:pt>
                <c:pt idx="6">
                  <c:v>12274.9</c:v>
                </c:pt>
                <c:pt idx="7">
                  <c:v>13093.7</c:v>
                </c:pt>
                <c:pt idx="8">
                  <c:v>13855.9</c:v>
                </c:pt>
                <c:pt idx="9">
                  <c:v>14477.6</c:v>
                </c:pt>
                <c:pt idx="10">
                  <c:v>14718.6</c:v>
                </c:pt>
                <c:pt idx="11">
                  <c:v>14418.7</c:v>
                </c:pt>
                <c:pt idx="12">
                  <c:v>14964.4</c:v>
                </c:pt>
                <c:pt idx="13">
                  <c:v>15517.9</c:v>
                </c:pt>
                <c:pt idx="14">
                  <c:v>16163.2</c:v>
                </c:pt>
              </c:numCache>
            </c:numRef>
          </c:val>
        </c:ser>
        <c:marker val="1"/>
        <c:axId val="75504256"/>
        <c:axId val="75502336"/>
      </c:lineChart>
      <c:catAx>
        <c:axId val="11015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0160512"/>
        <c:crosses val="autoZero"/>
        <c:auto val="1"/>
        <c:lblAlgn val="ctr"/>
        <c:lblOffset val="100"/>
      </c:catAx>
      <c:valAx>
        <c:axId val="1101605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1E5A8C"/>
                    </a:solidFill>
                  </a:defRPr>
                </a:pPr>
                <a:r>
                  <a:rPr lang="en-US" b="1" dirty="0">
                    <a:solidFill>
                      <a:srgbClr val="1E5A8C"/>
                    </a:solidFill>
                  </a:rPr>
                  <a:t>Value</a:t>
                </a:r>
                <a:r>
                  <a:rPr lang="en-US" b="1" baseline="0" dirty="0">
                    <a:solidFill>
                      <a:srgbClr val="1E5A8C"/>
                    </a:solidFill>
                  </a:rPr>
                  <a:t> added from arts and </a:t>
                </a:r>
                <a:r>
                  <a:rPr lang="en-US" b="1" baseline="0" dirty="0" smtClean="0">
                    <a:solidFill>
                      <a:srgbClr val="1E5A8C"/>
                    </a:solidFill>
                  </a:rPr>
                  <a:t>culture</a:t>
                </a:r>
                <a:endParaRPr lang="en-US" b="1" baseline="0" dirty="0">
                  <a:solidFill>
                    <a:srgbClr val="1E5A8C"/>
                  </a:solidFill>
                </a:endParaRPr>
              </a:p>
              <a:p>
                <a:pPr>
                  <a:defRPr b="1">
                    <a:solidFill>
                      <a:srgbClr val="1E5A8C"/>
                    </a:solidFill>
                  </a:defRPr>
                </a:pPr>
                <a:r>
                  <a:rPr lang="en-US" b="1" baseline="0" dirty="0">
                    <a:solidFill>
                      <a:srgbClr val="1E5A8C"/>
                    </a:solidFill>
                  </a:rPr>
                  <a:t>(in billions)</a:t>
                </a:r>
                <a:endParaRPr lang="en-US" b="1" dirty="0">
                  <a:solidFill>
                    <a:srgbClr val="1E5A8C"/>
                  </a:solidFill>
                </a:endParaRPr>
              </a:p>
            </c:rich>
          </c:tx>
          <c:layout/>
        </c:title>
        <c:numFmt formatCode="&quot;$&quot;#,##0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0158976"/>
        <c:crosses val="autoZero"/>
        <c:crossBetween val="between"/>
      </c:valAx>
      <c:valAx>
        <c:axId val="7550233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r>
                  <a:rPr lang="en-US" b="1">
                    <a:solidFill>
                      <a:srgbClr val="C00000"/>
                    </a:solidFill>
                  </a:rPr>
                  <a:t>GDP</a:t>
                </a:r>
              </a:p>
              <a:p>
                <a:pPr>
                  <a:defRPr b="1">
                    <a:solidFill>
                      <a:srgbClr val="C00000"/>
                    </a:solidFill>
                  </a:defRPr>
                </a:pPr>
                <a:r>
                  <a:rPr lang="en-US" b="1">
                    <a:solidFill>
                      <a:srgbClr val="C00000"/>
                    </a:solidFill>
                  </a:rPr>
                  <a:t>(in</a:t>
                </a:r>
                <a:r>
                  <a:rPr lang="en-US" b="1" baseline="0">
                    <a:solidFill>
                      <a:srgbClr val="C00000"/>
                    </a:solidFill>
                  </a:rPr>
                  <a:t> billions)</a:t>
                </a:r>
                <a:endParaRPr lang="en-US" b="1">
                  <a:solidFill>
                    <a:srgbClr val="C00000"/>
                  </a:solidFill>
                </a:endParaRPr>
              </a:p>
            </c:rich>
          </c:tx>
          <c:layout/>
        </c:title>
        <c:numFmt formatCode="&quot;$&quot;#,##0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504256"/>
        <c:crosses val="max"/>
        <c:crossBetween val="between"/>
      </c:valAx>
      <c:catAx>
        <c:axId val="75504256"/>
        <c:scaling>
          <c:orientation val="minMax"/>
        </c:scaling>
        <c:delete val="1"/>
        <c:axPos val="b"/>
        <c:tickLblPos val="none"/>
        <c:crossAx val="75502336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42230740636679"/>
          <c:y val="5.2784811590181183E-2"/>
          <c:w val="0.70450277833709551"/>
          <c:h val="0.7999366248373169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B3D4EF"/>
            </a:solidFill>
          </c:spPr>
          <c:dPt>
            <c:idx val="6"/>
            <c:spPr>
              <a:solidFill>
                <a:srgbClr val="2268A2"/>
              </a:solidFill>
            </c:spPr>
          </c:dPt>
          <c:dLbls>
            <c:numFmt formatCode="&quot;$&quot;#,##0.0" sourceLinked="0"/>
            <c:showVal val="1"/>
          </c:dLbls>
          <c:cat>
            <c:strRef>
              <c:f>Sheet1!$A$3:$A$11</c:f>
              <c:strCache>
                <c:ptCount val="9"/>
                <c:pt idx="0">
                  <c:v>Agriculture, forestry, fishing, and hunting</c:v>
                </c:pt>
                <c:pt idx="1">
                  <c:v>Utilities</c:v>
                </c:pt>
                <c:pt idx="2">
                  <c:v>Mining and extraction</c:v>
                </c:pt>
                <c:pt idx="3">
                  <c:v>Travel and tourism</c:v>
                </c:pt>
                <c:pt idx="4">
                  <c:v>Transportation and warehousing</c:v>
                </c:pt>
                <c:pt idx="5">
                  <c:v>Construction</c:v>
                </c:pt>
                <c:pt idx="6">
                  <c:v>Arts and culture</c:v>
                </c:pt>
                <c:pt idx="7">
                  <c:v>Retail trade</c:v>
                </c:pt>
                <c:pt idx="8">
                  <c:v>Health care and social assistance</c:v>
                </c:pt>
              </c:strCache>
            </c:strRef>
          </c:cat>
          <c:val>
            <c:numRef>
              <c:f>[1]Other_Sectors!$B$2:$B$10</c:f>
              <c:numCache>
                <c:formatCode>General</c:formatCode>
                <c:ptCount val="9"/>
                <c:pt idx="0">
                  <c:v>195.3</c:v>
                </c:pt>
                <c:pt idx="1">
                  <c:v>264.60000000000002</c:v>
                </c:pt>
                <c:pt idx="2">
                  <c:v>406.7</c:v>
                </c:pt>
                <c:pt idx="3">
                  <c:v>428</c:v>
                </c:pt>
                <c:pt idx="4">
                  <c:v>464.1</c:v>
                </c:pt>
                <c:pt idx="5">
                  <c:v>586.70000000000005</c:v>
                </c:pt>
                <c:pt idx="6">
                  <c:v>698.7</c:v>
                </c:pt>
                <c:pt idx="7">
                  <c:v>932.6</c:v>
                </c:pt>
                <c:pt idx="8">
                  <c:v>1152.3</c:v>
                </c:pt>
              </c:numCache>
            </c:numRef>
          </c:val>
        </c:ser>
        <c:dLbls>
          <c:showVal val="1"/>
        </c:dLbls>
        <c:gapWidth val="70"/>
        <c:axId val="110097152"/>
        <c:axId val="75534336"/>
      </c:barChart>
      <c:catAx>
        <c:axId val="110097152"/>
        <c:scaling>
          <c:orientation val="minMax"/>
        </c:scaling>
        <c:axPos val="l"/>
        <c:tickLblPos val="nextTo"/>
        <c:crossAx val="75534336"/>
        <c:crosses val="autoZero"/>
        <c:auto val="1"/>
        <c:lblAlgn val="ctr"/>
        <c:lblOffset val="100"/>
      </c:catAx>
      <c:valAx>
        <c:axId val="75534336"/>
        <c:scaling>
          <c:orientation val="minMax"/>
        </c:scaling>
        <c:delete val="1"/>
        <c:axPos val="b"/>
        <c:numFmt formatCode="General" sourceLinked="1"/>
        <c:tickLblPos val="none"/>
        <c:crossAx val="110097152"/>
        <c:crosses val="autoZero"/>
        <c:crossBetween val="between"/>
      </c:valAx>
    </c:plotArea>
    <c:plotVisOnly val="1"/>
  </c:chart>
  <c:txPr>
    <a:bodyPr/>
    <a:lstStyle/>
    <a:p>
      <a:pPr>
        <a:defRPr>
          <a:latin typeface="+mn-lt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855192657130891"/>
          <c:y val="7.0706754731708857E-2"/>
          <c:w val="0.81016602214663958"/>
          <c:h val="0.74682194237639077"/>
        </c:manualLayout>
      </c:layout>
      <c:lineChart>
        <c:grouping val="standard"/>
        <c:ser>
          <c:idx val="0"/>
          <c:order val="0"/>
          <c:tx>
            <c:v>Imports of arts and cultural goods and services</c:v>
          </c:tx>
          <c:spPr>
            <a:ln>
              <a:solidFill>
                <a:srgbClr val="18476E"/>
              </a:solidFill>
              <a:prstDash val="dash"/>
            </a:ln>
          </c:spPr>
          <c:marker>
            <c:symbol val="none"/>
          </c:marker>
          <c:cat>
            <c:numRef>
              <c:f>Trade_Graph!$A$4:$A$18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Trade_Graph!$D$4:$D$18</c:f>
              <c:numCache>
                <c:formatCode>"$"#,##0</c:formatCode>
                <c:ptCount val="15"/>
                <c:pt idx="0">
                  <c:v>22826</c:v>
                </c:pt>
                <c:pt idx="1">
                  <c:v>27255</c:v>
                </c:pt>
                <c:pt idx="2">
                  <c:v>32249</c:v>
                </c:pt>
                <c:pt idx="3">
                  <c:v>29463</c:v>
                </c:pt>
                <c:pt idx="4">
                  <c:v>32276</c:v>
                </c:pt>
                <c:pt idx="5">
                  <c:v>32693</c:v>
                </c:pt>
                <c:pt idx="6">
                  <c:v>35563</c:v>
                </c:pt>
                <c:pt idx="7">
                  <c:v>38875</c:v>
                </c:pt>
                <c:pt idx="8">
                  <c:v>42724</c:v>
                </c:pt>
                <c:pt idx="9">
                  <c:v>46668</c:v>
                </c:pt>
                <c:pt idx="10">
                  <c:v>41403</c:v>
                </c:pt>
                <c:pt idx="11">
                  <c:v>28866</c:v>
                </c:pt>
                <c:pt idx="12">
                  <c:v>34094</c:v>
                </c:pt>
                <c:pt idx="13">
                  <c:v>35221</c:v>
                </c:pt>
                <c:pt idx="14">
                  <c:v>34688</c:v>
                </c:pt>
              </c:numCache>
            </c:numRef>
          </c:val>
        </c:ser>
        <c:ser>
          <c:idx val="1"/>
          <c:order val="1"/>
          <c:tx>
            <c:v>Exports of arts and cultural goods and services</c:v>
          </c:tx>
          <c:spPr>
            <a:ln>
              <a:solidFill>
                <a:srgbClr val="1E5A8C"/>
              </a:solidFill>
            </a:ln>
          </c:spPr>
          <c:marker>
            <c:symbol val="none"/>
          </c:marker>
          <c:cat>
            <c:numRef>
              <c:f>Trade_Graph!$A$4:$A$18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Trade_Graph!$G$4:$G$18</c:f>
              <c:numCache>
                <c:formatCode>"$"#,##0</c:formatCode>
                <c:ptCount val="15"/>
                <c:pt idx="0">
                  <c:v>20324</c:v>
                </c:pt>
                <c:pt idx="1">
                  <c:v>23056</c:v>
                </c:pt>
                <c:pt idx="2">
                  <c:v>25627</c:v>
                </c:pt>
                <c:pt idx="3">
                  <c:v>26612</c:v>
                </c:pt>
                <c:pt idx="4">
                  <c:v>26862</c:v>
                </c:pt>
                <c:pt idx="5">
                  <c:v>27738</c:v>
                </c:pt>
                <c:pt idx="6">
                  <c:v>31946</c:v>
                </c:pt>
                <c:pt idx="7">
                  <c:v>36774</c:v>
                </c:pt>
                <c:pt idx="8">
                  <c:v>45387</c:v>
                </c:pt>
                <c:pt idx="9">
                  <c:v>52560</c:v>
                </c:pt>
                <c:pt idx="10">
                  <c:v>54894</c:v>
                </c:pt>
                <c:pt idx="11">
                  <c:v>49350</c:v>
                </c:pt>
                <c:pt idx="12">
                  <c:v>52218</c:v>
                </c:pt>
                <c:pt idx="13">
                  <c:v>57193</c:v>
                </c:pt>
                <c:pt idx="14">
                  <c:v>59941</c:v>
                </c:pt>
              </c:numCache>
            </c:numRef>
          </c:val>
        </c:ser>
        <c:marker val="1"/>
        <c:axId val="75555968"/>
        <c:axId val="75557504"/>
      </c:lineChart>
      <c:catAx>
        <c:axId val="75555968"/>
        <c:scaling>
          <c:orientation val="minMax"/>
        </c:scaling>
        <c:axPos val="b"/>
        <c:numFmt formatCode="General" sourceLinked="1"/>
        <c:tickLblPos val="nextTo"/>
        <c:crossAx val="75557504"/>
        <c:crosses val="autoZero"/>
        <c:auto val="1"/>
        <c:lblAlgn val="ctr"/>
        <c:lblOffset val="100"/>
      </c:catAx>
      <c:valAx>
        <c:axId val="755575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(in</a:t>
                </a:r>
                <a:r>
                  <a:rPr lang="en-US" b="0" baseline="0"/>
                  <a:t> millions)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1.6398258859617865E-2"/>
              <c:y val="0.3634029365280953"/>
            </c:manualLayout>
          </c:layout>
        </c:title>
        <c:numFmt formatCode="&quot;$&quot;#,##0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5555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917015002754293E-2"/>
          <c:y val="0.87932990519042364"/>
          <c:w val="0.94908291788970167"/>
          <c:h val="7.824090334031987E-2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0.58876</cdr:x>
      <cdr:y>0.04819</cdr:y>
    </cdr:from>
    <cdr:to>
      <cdr:x>0.73077</cdr:x>
      <cdr:y>0.21343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095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0.69959</cdr:x>
      <cdr:y>0.30612</cdr:y>
    </cdr:from>
    <cdr:to>
      <cdr:x>0.94959</cdr:x>
      <cdr:y>0.41963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81600" y="1143000"/>
          <a:ext cx="1851660" cy="423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i="1" dirty="0">
              <a:latin typeface="Arial" pitchFamily="34" charset="0"/>
              <a:cs typeface="Arial" pitchFamily="34" charset="0"/>
            </a:rPr>
            <a:t>Trade surplus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AD6240-C311-4B00-8937-6FC5097BD72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287BCA-15CF-4F23-8825-8422A82C9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1238D-C0EF-4470-95D3-64473032AC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7BCA-15CF-4F23-8825-8422A82C9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5571-B352-4EDF-AC01-2B92B66140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5571-B352-4EDF-AC01-2B92B66140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5571-B352-4EDF-AC01-2B92B66140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5571-B352-4EDF-AC01-2B92B66140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0231-37E0-4F33-BCC8-BEB39EEE4D5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 userDrawn="1"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 algn="ctr"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24352"/>
            <a:ext cx="9144000" cy="723165"/>
            <a:chOff x="0" y="4393407"/>
            <a:chExt cx="9144000" cy="723165"/>
          </a:xfrm>
        </p:grpSpPr>
        <p:pic>
          <p:nvPicPr>
            <p:cNvPr id="11" name="Picture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out header or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324352"/>
            <a:ext cx="9144000" cy="723165"/>
            <a:chOff x="0" y="4393407"/>
            <a:chExt cx="9144000" cy="723165"/>
          </a:xfrm>
        </p:grpSpPr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out header,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4324352"/>
            <a:ext cx="9144000" cy="723165"/>
            <a:chOff x="0" y="4393407"/>
            <a:chExt cx="9144000" cy="723165"/>
          </a:xfrm>
        </p:grpSpPr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 algn="ctr"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>
            <a:solidFill>
              <a:srgbClr val="D2003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0" y="4324352"/>
            <a:ext cx="9144000" cy="723165"/>
            <a:chOff x="0" y="4393407"/>
            <a:chExt cx="9144000" cy="723165"/>
          </a:xfrm>
        </p:grpSpPr>
        <p:pic>
          <p:nvPicPr>
            <p:cNvPr id="18" name="Picture 17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75366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3668"/>
            <a:ext cx="5111750" cy="3704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625204"/>
            <a:ext cx="3008313" cy="2968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72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7903"/>
            <a:ext cx="4114800" cy="4829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857250"/>
            <a:ext cx="41148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4324352"/>
            <a:ext cx="9144000" cy="723165"/>
            <a:chOff x="0" y="4393407"/>
            <a:chExt cx="9144000" cy="723165"/>
          </a:xfrm>
        </p:grpSpPr>
        <p:pic>
          <p:nvPicPr>
            <p:cNvPr id="16" name="Picture 15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nea-lockup.eps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42950"/>
            <a:ext cx="9144000" cy="0"/>
          </a:xfrm>
          <a:prstGeom prst="line">
            <a:avLst/>
          </a:prstGeom>
          <a:ln>
            <a:solidFill>
              <a:srgbClr val="D2003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A3B35-88E7-46D2-926B-CB7FB26F1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4B74-259D-4FE6-B5E1-5AB98D6F2E8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97E7-FD38-4561-BC87-999F59B0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yengars@arts.gov" TargetMode="External"/><Relationship Id="rId2" Type="http://schemas.openxmlformats.org/officeDocument/2006/relationships/hyperlink" Target="mailto:scanlanl@arts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NEA’s latest research -- breaking down the data </a:t>
            </a:r>
            <a:br>
              <a:rPr lang="en-US" sz="2700" dirty="0" smtClean="0"/>
            </a:br>
            <a:r>
              <a:rPr lang="en-US" sz="2700" dirty="0" smtClean="0"/>
              <a:t>for State Arts Agencies and Regional Arts Organizations</a:t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900" i="1" dirty="0" smtClean="0">
                <a:latin typeface="Cambria" pitchFamily="18" charset="0"/>
              </a:rPr>
              <a:t>Wednesday, March 4, 2015, 3:00 p.m. - 4:00 p.m. EST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350"/>
            <a:ext cx="8534400" cy="569214"/>
          </a:xfrm>
        </p:spPr>
        <p:txBody>
          <a:bodyPr>
            <a:noAutofit/>
          </a:bodyPr>
          <a:lstStyle/>
          <a:p>
            <a:r>
              <a:rPr lang="en-US" sz="2200" dirty="0" smtClean="0"/>
              <a:t>Percent of U.S. Adults Who Reported Ever Taking an Arts Class or </a:t>
            </a:r>
            <a:r>
              <a:rPr lang="en-US" sz="2400" dirty="0" smtClean="0"/>
              <a:t>Lesson</a:t>
            </a:r>
            <a:r>
              <a:rPr lang="en-US" sz="2200" dirty="0" smtClean="0"/>
              <a:t>: 2002/</a:t>
            </a:r>
            <a:r>
              <a:rPr lang="en-US" sz="2200" dirty="0" smtClean="0">
                <a:solidFill>
                  <a:srgbClr val="C00000"/>
                </a:solidFill>
              </a:rPr>
              <a:t>2012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24078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ClrTx/>
              <a:buSzPct val="100000"/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257300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200151"/>
            <a:ext cx="8229600" cy="3394075"/>
          </a:xfrm>
        </p:spPr>
        <p:txBody>
          <a:bodyPr>
            <a:normAutofit/>
          </a:bodyPr>
          <a:lstStyle/>
          <a:p>
            <a:pPr marL="624078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ClrTx/>
              <a:buSzPct val="100000"/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514600" y="1200150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304800" y="1352550"/>
            <a:ext cx="2438400" cy="2281654"/>
            <a:chOff x="304800" y="1828800"/>
            <a:chExt cx="2438400" cy="3042204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1828800"/>
              <a:ext cx="12954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Music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2489200"/>
              <a:ext cx="12954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Visual art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3200400"/>
              <a:ext cx="19812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Creative writing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3810000"/>
              <a:ext cx="24384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Art appreciation or history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4419599"/>
              <a:ext cx="22098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Music appreciation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Percent of Young Adults (18-24) Who Reported </a:t>
            </a:r>
            <a:r>
              <a:rPr lang="en-US" sz="2400" b="1" i="1" dirty="0" smtClean="0">
                <a:latin typeface="Cambria" pitchFamily="18" charset="0"/>
              </a:rPr>
              <a:t>Ever </a:t>
            </a:r>
            <a:r>
              <a:rPr lang="en-US" sz="2400" b="1" dirty="0" smtClean="0">
                <a:latin typeface="Cambria" pitchFamily="18" charset="0"/>
              </a:rPr>
              <a:t>Taking an Arts Class or Lesson: 2002/</a:t>
            </a:r>
            <a:r>
              <a:rPr lang="en-US" sz="2400" b="1" dirty="0" smtClean="0">
                <a:solidFill>
                  <a:srgbClr val="C00000"/>
                </a:solidFill>
                <a:latin typeface="Cambria" pitchFamily="18" charset="0"/>
              </a:rPr>
              <a:t>2012</a:t>
            </a:r>
            <a:endParaRPr lang="en-US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4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457200" y="11430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Cambria" pitchFamily="18" charset="0"/>
                <a:ea typeface="+mj-ea"/>
                <a:cs typeface="+mj-cs"/>
              </a:rPr>
              <a:t>U.S. Regional/State Estimates of Arts Participation Rates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42875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SPPA provides reliable estimates for 32 states and 11 metro areas</a:t>
            </a:r>
            <a:endParaRPr lang="en-US" sz="2800" dirty="0"/>
          </a:p>
        </p:txBody>
      </p:sp>
      <p:pic>
        <p:nvPicPr>
          <p:cNvPr id="7" name="Picture 6" descr="sppastates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782782"/>
            <a:ext cx="4800599" cy="359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Selected Regional Findings: Arts Attendance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666750"/>
            <a:ext cx="8001000" cy="4114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800" b="1" dirty="0" smtClean="0"/>
              <a:t>New England</a:t>
            </a:r>
            <a:r>
              <a:rPr lang="en-US" sz="3800" dirty="0" smtClean="0"/>
              <a:t>, </a:t>
            </a:r>
            <a:r>
              <a:rPr lang="en-US" sz="3800" b="1" dirty="0" smtClean="0"/>
              <a:t>Pacific</a:t>
            </a:r>
            <a:r>
              <a:rPr lang="en-US" sz="3800" dirty="0" smtClean="0"/>
              <a:t>, </a:t>
            </a:r>
            <a:r>
              <a:rPr lang="en-US" sz="3800" b="1" dirty="0" smtClean="0"/>
              <a:t>Mountain</a:t>
            </a:r>
            <a:r>
              <a:rPr lang="en-US" sz="3800" dirty="0" smtClean="0"/>
              <a:t> regions show highest overall rates</a:t>
            </a:r>
            <a:endParaRPr lang="en-US" sz="3800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sz="1500" b="1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3800" b="1" dirty="0" smtClean="0"/>
              <a:t>East North Central</a:t>
            </a:r>
            <a:r>
              <a:rPr lang="en-US" sz="3800" dirty="0" smtClean="0"/>
              <a:t>: more likely than most to attend at </a:t>
            </a:r>
            <a:r>
              <a:rPr lang="en-US" sz="3800" smtClean="0"/>
              <a:t>elementary/high schools</a:t>
            </a:r>
            <a:endParaRPr lang="en-US" sz="3800" dirty="0" smtClean="0"/>
          </a:p>
          <a:p>
            <a:pPr>
              <a:buClrTx/>
              <a:buFont typeface="Arial" pitchFamily="34" charset="0"/>
              <a:buChar char="•"/>
            </a:pPr>
            <a:endParaRPr lang="en-US" sz="15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800" b="1" dirty="0" smtClean="0"/>
              <a:t>West North Central</a:t>
            </a:r>
            <a:r>
              <a:rPr lang="en-US" sz="3800" dirty="0" smtClean="0"/>
              <a:t>, with East North Central, Mountain, and Pacific: more likely to attend parks/outdoors</a:t>
            </a:r>
            <a:endParaRPr lang="en-US" sz="3800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sz="13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3800" dirty="0" smtClean="0"/>
              <a:t>Although </a:t>
            </a:r>
            <a:r>
              <a:rPr lang="en-US" sz="3800" b="1" dirty="0" smtClean="0"/>
              <a:t>metro</a:t>
            </a:r>
            <a:r>
              <a:rPr lang="en-US" sz="3800" dirty="0" smtClean="0"/>
              <a:t> residence was linked with higher overall attendance, craft fairs were attended by metro and </a:t>
            </a:r>
            <a:r>
              <a:rPr lang="en-US" sz="3800" b="1" dirty="0" smtClean="0"/>
              <a:t>non-metro</a:t>
            </a:r>
            <a:r>
              <a:rPr lang="en-US" sz="3800" dirty="0" smtClean="0"/>
              <a:t> residents at equal rates</a:t>
            </a:r>
            <a:endParaRPr lang="en-US" sz="3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Selected Regional Findings: Arts Creation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Fiber arts creation most popular in </a:t>
            </a:r>
            <a:r>
              <a:rPr lang="en-US" sz="2600" b="1" dirty="0" smtClean="0"/>
              <a:t>West North Central</a:t>
            </a:r>
            <a:r>
              <a:rPr lang="en-US" sz="2600" dirty="0" smtClean="0"/>
              <a:t>, </a:t>
            </a:r>
            <a:r>
              <a:rPr lang="en-US" sz="2600" b="1" dirty="0" smtClean="0"/>
              <a:t>New England</a:t>
            </a:r>
            <a:r>
              <a:rPr lang="en-US" sz="2600" dirty="0" smtClean="0"/>
              <a:t>, and </a:t>
            </a:r>
            <a:r>
              <a:rPr lang="en-US" sz="2600" b="1" dirty="0" smtClean="0"/>
              <a:t>Mountain</a:t>
            </a:r>
            <a:r>
              <a:rPr lang="en-US" sz="2600" dirty="0" smtClean="0"/>
              <a:t> regions</a:t>
            </a:r>
            <a:endParaRPr lang="en-US" sz="2600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Leatherwork, metalwork, woodwork: </a:t>
            </a:r>
            <a:r>
              <a:rPr lang="en-US" sz="2600" b="1" dirty="0" smtClean="0"/>
              <a:t>East South Central </a:t>
            </a:r>
            <a:r>
              <a:rPr lang="en-US" sz="2600" dirty="0" smtClean="0"/>
              <a:t>and West North Central</a:t>
            </a:r>
            <a:endParaRPr lang="en-US" sz="2600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600" b="1" dirty="0" smtClean="0"/>
              <a:t>Non-metro</a:t>
            </a:r>
            <a:r>
              <a:rPr lang="en-US" sz="2600" dirty="0" smtClean="0"/>
              <a:t> residents generally did these activities at least as much as </a:t>
            </a:r>
            <a:r>
              <a:rPr lang="en-US" sz="2600" b="1" dirty="0" smtClean="0"/>
              <a:t>metro</a:t>
            </a:r>
            <a:r>
              <a:rPr lang="en-US" sz="2600" dirty="0" smtClean="0"/>
              <a:t> residents</a:t>
            </a:r>
            <a:endParaRPr lang="en-US" sz="2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350"/>
            <a:ext cx="8836152" cy="5692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Selected State Findings:  Arts Attendance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Classical music: </a:t>
            </a:r>
            <a:r>
              <a:rPr lang="en-US" sz="2800" b="1" dirty="0" smtClean="0"/>
              <a:t>CO, WA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ClrTx/>
              <a:buNone/>
            </a:pPr>
            <a:endParaRPr lang="en-US" sz="11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Jazz: </a:t>
            </a:r>
            <a:r>
              <a:rPr lang="en-US" sz="2800" b="1" dirty="0" smtClean="0"/>
              <a:t>CO, MD, NE, WA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ClrTx/>
              <a:buNone/>
            </a:pPr>
            <a:endParaRPr lang="en-US" sz="11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Latin music: </a:t>
            </a:r>
            <a:r>
              <a:rPr lang="en-US" sz="2800" b="1" dirty="0" smtClean="0"/>
              <a:t>CA, NY, FL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ClrTx/>
              <a:buNone/>
            </a:pPr>
            <a:endParaRPr lang="en-US" sz="10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Opera and musicals: </a:t>
            </a:r>
            <a:r>
              <a:rPr lang="en-US" sz="2800" b="1" dirty="0" smtClean="0"/>
              <a:t>CO, WA, ND, NE, MN, CT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ClrTx/>
              <a:buNone/>
            </a:pPr>
            <a:endParaRPr lang="en-US" sz="9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Non-musical plays: </a:t>
            </a:r>
            <a:r>
              <a:rPr lang="en-US" sz="2800" b="1" dirty="0" smtClean="0"/>
              <a:t>CO, MN, OR, RI, MD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ClrTx/>
              <a:buNone/>
            </a:pPr>
            <a:endParaRPr lang="en-US" sz="9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Ballet or other dance:</a:t>
            </a:r>
            <a:r>
              <a:rPr lang="en-US" sz="2800" b="1" dirty="0" smtClean="0"/>
              <a:t> CO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350"/>
            <a:ext cx="8836152" cy="5692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Selected State Findings:  Arts Attendance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971550"/>
            <a:ext cx="8229600" cy="3394472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Art museums/galleries: </a:t>
            </a:r>
            <a:r>
              <a:rPr lang="en-US" sz="2600" b="1" dirty="0" smtClean="0"/>
              <a:t>OR, CO, WA, MN, MD, CA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en-US" sz="9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Craft fairs: </a:t>
            </a:r>
            <a:r>
              <a:rPr lang="en-US" sz="2600" b="1" dirty="0" smtClean="0"/>
              <a:t>CO, OR, MD, ND, RI, MI </a:t>
            </a:r>
          </a:p>
          <a:p>
            <a:pPr>
              <a:buClrTx/>
              <a:buNone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Historic/design tours: </a:t>
            </a:r>
            <a:r>
              <a:rPr lang="en-US" sz="2600" b="1" dirty="0" smtClean="0"/>
              <a:t>MD, CO, OR, MN, ND </a:t>
            </a:r>
          </a:p>
          <a:p>
            <a:pPr>
              <a:buClrTx/>
              <a:buNone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Visual/performing arts attendance at place of  worship: </a:t>
            </a:r>
            <a:r>
              <a:rPr lang="en-US" sz="2600" b="1" dirty="0" smtClean="0"/>
              <a:t>NE, MN, NC, 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4383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 smtClean="0"/>
              <a:t>Arts Data Profile #5 – </a:t>
            </a:r>
            <a:r>
              <a:rPr lang="en-US" sz="2400" i="1" dirty="0" smtClean="0"/>
              <a:t>States of Engagement: Arts Participation by U.S. Geography</a:t>
            </a:r>
          </a:p>
          <a:p>
            <a:pPr>
              <a:buClrTx/>
            </a:pPr>
            <a:endParaRPr lang="en-US" sz="1000" i="1" dirty="0" smtClean="0"/>
          </a:p>
          <a:p>
            <a:pPr>
              <a:buClrTx/>
            </a:pPr>
            <a:r>
              <a:rPr lang="en-US" sz="2400" i="1" dirty="0" smtClean="0"/>
              <a:t>How A Nation Engages with Art: Highlights from the 2012 Survey of Public Participation in the Arts</a:t>
            </a:r>
          </a:p>
          <a:p>
            <a:pPr>
              <a:buClrTx/>
            </a:pPr>
            <a:endParaRPr lang="en-US" sz="1000" i="1" dirty="0" smtClean="0"/>
          </a:p>
          <a:p>
            <a:pPr>
              <a:buClrTx/>
            </a:pPr>
            <a:r>
              <a:rPr lang="en-US" sz="2400" dirty="0" smtClean="0"/>
              <a:t>Apps visualizing SPPA data</a:t>
            </a:r>
          </a:p>
          <a:p>
            <a:pPr>
              <a:buClrTx/>
              <a:buNone/>
            </a:pPr>
            <a:endParaRPr lang="en-US" sz="1000" dirty="0" smtClean="0"/>
          </a:p>
          <a:p>
            <a:r>
              <a:rPr lang="en-US" sz="2400" dirty="0" smtClean="0"/>
              <a:t>Questionnaire, data files, user’s guide</a:t>
            </a:r>
          </a:p>
          <a:p>
            <a:pPr>
              <a:buNone/>
            </a:pPr>
            <a:endParaRPr lang="en-US" sz="2000" i="1" dirty="0" smtClean="0"/>
          </a:p>
          <a:p>
            <a:endParaRPr lang="en-US" sz="20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</a:rPr>
              <a:t>Additional Resources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895350"/>
            <a:ext cx="2896987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9551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General Social Survey: NEA Arts Module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7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7" name="Picture 6" descr="GSS Fig II-1-2.jpg"/>
          <p:cNvPicPr>
            <a:picLocks noChangeAspect="1"/>
          </p:cNvPicPr>
          <p:nvPr/>
        </p:nvPicPr>
        <p:blipFill>
          <a:blip r:embed="rId3" cstate="print"/>
          <a:srcRect l="15818" t="11160" r="16234" b="56578"/>
          <a:stretch>
            <a:fillRect/>
          </a:stretch>
        </p:blipFill>
        <p:spPr>
          <a:xfrm>
            <a:off x="1143000" y="1123950"/>
            <a:ext cx="6547822" cy="3200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mbria" pitchFamily="18" charset="0"/>
              </a:rPr>
              <a:t>Percent of U.S. Adults  Who Attended the Visual and/or Performing Arts in the Past 12 Months, by Event Type (2012)</a:t>
            </a:r>
            <a:endParaRPr lang="en-US" sz="2200" b="1" dirty="0">
              <a:latin typeface="Cambria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Today’s presenters</a:t>
            </a:r>
            <a:endParaRPr lang="en-US" sz="3200" dirty="0"/>
          </a:p>
        </p:txBody>
      </p:sp>
      <p:pic>
        <p:nvPicPr>
          <p:cNvPr id="6" name="Content Placeholder 5" descr="Laura Scanlan-photo by Carrie Holb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006475"/>
            <a:ext cx="1653117" cy="2479675"/>
          </a:xfrm>
        </p:spPr>
      </p:pic>
      <p:pic>
        <p:nvPicPr>
          <p:cNvPr id="9" name="Content Placeholder 8" descr="Iyengar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486400" y="971550"/>
            <a:ext cx="1676400" cy="25042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2A3B35-88E7-46D2-926B-CB7FB26F14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56235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Laura Scanlan</a:t>
            </a:r>
          </a:p>
          <a:p>
            <a:r>
              <a:rPr lang="en-US" sz="1400" dirty="0" smtClean="0">
                <a:latin typeface="Cambria" pitchFamily="18" charset="0"/>
              </a:rPr>
              <a:t>NEA Director of State and </a:t>
            </a:r>
          </a:p>
          <a:p>
            <a:r>
              <a:rPr lang="en-US" sz="1400" dirty="0" smtClean="0">
                <a:latin typeface="Cambria" pitchFamily="18" charset="0"/>
              </a:rPr>
              <a:t>Regional Partnerships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562350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Sunil Iyengar</a:t>
            </a:r>
          </a:p>
          <a:p>
            <a:r>
              <a:rPr lang="en-US" sz="1400" dirty="0" smtClean="0">
                <a:latin typeface="Cambria" pitchFamily="18" charset="0"/>
              </a:rPr>
              <a:t>NEA Director of Research &amp; Analysis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7" name="Picture 6" descr="GSS Table II-1.jpg"/>
          <p:cNvPicPr>
            <a:picLocks noChangeAspect="1"/>
          </p:cNvPicPr>
          <p:nvPr/>
        </p:nvPicPr>
        <p:blipFill>
          <a:blip r:embed="rId3" cstate="print"/>
          <a:srcRect l="4967" t="12448" r="49935" b="62552"/>
          <a:stretch>
            <a:fillRect/>
          </a:stretch>
        </p:blipFill>
        <p:spPr>
          <a:xfrm>
            <a:off x="1905001" y="895350"/>
            <a:ext cx="4843551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Top Motivations for Attending Visual and/or Performing Arts Events by Percent of U.S. Adults Who Reported Them (2012)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8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6" name="Picture 5" descr="GSS Fig II-1-2.jpg"/>
          <p:cNvPicPr>
            <a:picLocks noChangeAspect="1"/>
          </p:cNvPicPr>
          <p:nvPr/>
        </p:nvPicPr>
        <p:blipFill>
          <a:blip r:embed="rId3" cstate="print"/>
          <a:srcRect l="19008" t="61895" r="17570" b="6508"/>
          <a:stretch>
            <a:fillRect/>
          </a:stretch>
        </p:blipFill>
        <p:spPr>
          <a:xfrm>
            <a:off x="1219200" y="819151"/>
            <a:ext cx="6324600" cy="3610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Percent Who Attended in the Past 12 Months, by Most Recent Event and Motivations for Doing So (2012)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1123950"/>
            <a:ext cx="914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1657350"/>
            <a:ext cx="990600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7" name="Picture 6" descr="GSS IV-1.jpg"/>
          <p:cNvPicPr>
            <a:picLocks noChangeAspect="1"/>
          </p:cNvPicPr>
          <p:nvPr/>
        </p:nvPicPr>
        <p:blipFill>
          <a:blip r:embed="rId3" cstate="print"/>
          <a:srcRect l="19008" t="61895" r="19239" b="6508"/>
          <a:stretch>
            <a:fillRect/>
          </a:stretch>
        </p:blipFill>
        <p:spPr>
          <a:xfrm>
            <a:off x="1143000" y="971550"/>
            <a:ext cx="6766560" cy="336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Percent Who Attended the Arts in the Past 12 Months, by Most Recent Event and by Who (If Anyone) Accompanied Them (2012)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1123950"/>
            <a:ext cx="914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724150"/>
            <a:ext cx="1219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6" name="Picture 5" descr="GSS II-4.jpg"/>
          <p:cNvPicPr>
            <a:picLocks noChangeAspect="1"/>
          </p:cNvPicPr>
          <p:nvPr/>
        </p:nvPicPr>
        <p:blipFill>
          <a:blip r:embed="rId3" cstate="print"/>
          <a:srcRect l="30691" t="60605" r="30922" b="6508"/>
          <a:stretch>
            <a:fillRect/>
          </a:stretch>
        </p:blipFill>
        <p:spPr>
          <a:xfrm>
            <a:off x="1524000" y="895350"/>
            <a:ext cx="355745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158115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13% (31 mil. adults) </a:t>
            </a:r>
            <a:r>
              <a:rPr lang="en-US" sz="1600" dirty="0" smtClean="0"/>
              <a:t>wanted to attend either a visual or performing arts event but chose not to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Percent Who Were Interested in, but Did Not Attend, the Arts in the Past 12 Months, by Most Recent Event They Wanted to Attend (2012)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1D9FC43-FCBB-4B61-B80F-B4850E074E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6" name="Picture 5" descr="GSS II-5.jpg"/>
          <p:cNvPicPr>
            <a:picLocks noChangeAspect="1"/>
          </p:cNvPicPr>
          <p:nvPr/>
        </p:nvPicPr>
        <p:blipFill>
          <a:blip r:embed="rId3" cstate="print"/>
          <a:srcRect l="5425" t="13055" r="50000" b="61111"/>
          <a:stretch>
            <a:fillRect/>
          </a:stretch>
        </p:blipFill>
        <p:spPr>
          <a:xfrm>
            <a:off x="2133600" y="895350"/>
            <a:ext cx="4826924" cy="3566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Top Barriers to Attending Visual and/or Performing Arts Events, by Percent of U.S. Adults Who Reported Them (2012)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1D9FC43-FCBB-4B61-B80F-B4850E074E7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7" name="Picture 6" descr="GSS II-5.jpg"/>
          <p:cNvPicPr>
            <a:picLocks noChangeAspect="1"/>
          </p:cNvPicPr>
          <p:nvPr/>
        </p:nvPicPr>
        <p:blipFill>
          <a:blip r:embed="rId3" cstate="print"/>
          <a:srcRect l="20446" t="61895" r="18636" b="6508"/>
          <a:stretch>
            <a:fillRect/>
          </a:stretch>
        </p:blipFill>
        <p:spPr>
          <a:xfrm>
            <a:off x="1295400" y="819150"/>
            <a:ext cx="6172200" cy="3524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Percent Who Were Interested in, but Did Not Attend, the Arts in the Past 12 Months, by Most Recent Event They Wanted to Attend (2012)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1981200"/>
            <a:ext cx="1066800" cy="1657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2152650"/>
            <a:ext cx="990600" cy="1485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543800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6" name="Picture 5" descr="GSS V-1.jpg"/>
          <p:cNvPicPr>
            <a:picLocks noChangeAspect="1"/>
          </p:cNvPicPr>
          <p:nvPr/>
        </p:nvPicPr>
        <p:blipFill>
          <a:blip r:embed="rId3" cstate="print"/>
          <a:srcRect l="21511" t="61895" r="20074" b="6508"/>
          <a:stretch>
            <a:fillRect/>
          </a:stretch>
        </p:blipFill>
        <p:spPr>
          <a:xfrm>
            <a:off x="1295400" y="819150"/>
            <a:ext cx="6270174" cy="329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mbria" pitchFamily="18" charset="0"/>
              </a:rPr>
              <a:t>Percent of U.S. Adults Who “Agree” or “Strongly Agree” with Value Statements Significant in Predicting Arts Attendance (2012)</a:t>
            </a:r>
            <a:endParaRPr lang="en-US" sz="2200" b="1" dirty="0">
              <a:latin typeface="Cambria" pitchFamily="18" charset="0"/>
            </a:endParaRPr>
          </a:p>
        </p:txBody>
      </p:sp>
      <p:sp>
        <p:nvSpPr>
          <p:cNvPr id="8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001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+mn-ea"/>
                <a:cs typeface="+mn-cs"/>
              </a:rPr>
              <a:t>Additional Resources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Arts Data Profile #4 – </a:t>
            </a:r>
            <a:r>
              <a:rPr lang="en-US" sz="2400" i="1" dirty="0" smtClean="0"/>
              <a:t>Why Don’t They Come? Characteristics of Interested Non-Attendees of the Arts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Questionnaire, data files</a:t>
            </a:r>
          </a:p>
          <a:p>
            <a:pPr>
              <a:buClrTx/>
              <a:buNone/>
            </a:pPr>
            <a:endParaRPr lang="en-US" sz="2400" dirty="0"/>
          </a:p>
        </p:txBody>
      </p:sp>
      <p:sp>
        <p:nvSpPr>
          <p:cNvPr id="5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U.S. Arts and Cultural Production Satellite Account</a:t>
            </a:r>
            <a:endParaRPr lang="en-US" sz="2400" dirty="0"/>
          </a:p>
        </p:txBody>
      </p:sp>
      <p:sp>
        <p:nvSpPr>
          <p:cNvPr id="4098" name="AutoShape 2" descr="data:image/jpeg;base64,/9j/4AAQSkZJRgABAQAAAQABAAD/2wCEAAkGBxQTEhUTExMVFhQVGBwZGBgYGRsfHBohGx8eHRcdIBoYICggHx0mICAeITIiJSksLi4wHiAzODMsNygtLisBCgoKDg0OGxAQGzIkICYsLC8vLCwsLDU0MDI0LC0sNC80LCwxLCwsNDQsLCwsLCwsLCwsLCwsLCwsLCwsLCwsLP/AABEIAIwBaAMBEQACEQEDEQH/xAAcAAACAgMBAQAAAAAAAAAAAAAABgUHAwQIAgH/xABNEAACAQIDAwcFCwoEBgMBAAABAgMAEQQSIQUGMQcTIkFRYXEUMoGRsRcjNVNUcoKSodHTFjM0QlJiorKzwRVzg9IkQ5Oj8PFjdMIl/8QAGwEAAgMBAQEAAAAAAAAAAAAAAAQCAwUBBgf/xAA6EQABAwIDBAgGAgICAgMBAAABAAIDBBESITETFEFRBTNhcYGhsdEVIjKRwfBS4SM0cvFCsjViwiT/2gAMAwEAAhEDEQA/ALV2hvKkUjRlHJW2otbUA9Z76yqjpaOGQxlpJHd3pqOlc9ocCtf8sI/i3/h++qfjkX8T5e6nuTuYR+WEfxb/AMP30fHIv4ny90bk7mFubL3gSd8iowNibm3V4GmaXpOOokwNBGV87KuWmdG3EStP8sI/i3/h++lvjkP8T5e6s3F/MI/LCP4t/wCH76PjkX8T5e6NydzCPywj+Lf+H76PjkX8T5e6NydzC3MNvAjxSShGAjtcaXN+zWmYuk45InygGze5VupnNeG31Wn+WEfxb/w/fS3xyL+J8vdWbk7mEflhH8W/8P30fHIv4ny90bk7mFsYDeRJZFjWN7t22sOsnjV1P0qyeQRtabnuUJKUsaXEqcrVSqKEJa3y3wj2fzXORu/O5rZbaZMt73P71MQU5mvY6KiadsVr8Ute7Dh/k83rT76Y+HP5hU78zkj3YcP8nm9affR8OfzCN+ZyR7sOH+TzetPvo+HP5hG/M5I92HD/ACeb1p99Hw5/MI35nJHuw4f5PN60++j4c/mEb8zkskfLBhf1oMQPARn2uK58Pk5hG/R8ipjZ/KTs+Ugc8YyeqRWUeltVHrqp1HM3hfuVraqJ3FNWHnWRQ6Mrq2oZSCD4EaGliCDYq8EHMLJXF1FCEhba5UIMPPJA0ErNGxUkFbG3Zc07HROe0OBGaVfVtY4tIWl7sOH+TzetPvqfw5/MKG/M5I92HD/J5vWn30fDn8wjfmcke7Dh/k83rT76Phz+YRvzOSPdhw/yeb1p99Hw5/MI35nJHuw4f5PN60++j4c/mEb8zkj3YcP8nm9affR8OfzCN+ZyR7sOH+TzetPvo+HP5hG/M5J33b2yuMw0eIRWVZM1g1rjKxU8NOIpOWMxvLSmo3h7Q4KTqtTRQhFCEUIRQhR+8G1kwuHkxD6rGt7dpOir6SQPTU44zI4NCg94Y0uKqvH8sM7fmcPFH3uzP7Mlabejmj6jf98VnurncArO3V2uMXhIZ9LuvSA4Bho48MwNZ00ezeWp+J+NgcpaqlYihCKEIoQq93m/SpfFf5VrxvSf+2/w9Atim6ofvFRlIK9FCFN7nfpH0G/tWr0N/s+B/CVrOr8VB1kjRNL7XUIoQpvZX6Hivo1rUn+lN4JWXrmKErJTSKEJu3LwNlaYjVuivgOJ9J09Fek6Ep7NMx45Du4+fos6tkuQwJgwWLSVc6G65nW/ejFG+1TW+5pabFINcCLhZ6iuqI3g3aw2NCDERl+bvkszrbNbN5pF+A43q2KZ8X0lVyRMk+oKpOUncVMCqTwMxhdshVtSjEErYjipAPHUEDU301KSqMvyu1WdU0wjGJuiQ6dSSKEJv5PtzBtAyl5TGkWXzQCWLZus8LW7DxpWqqdjawvdNU1OJb3Oia9ocjq5feMS2fqEigqe662K+Nj4Uq3pE3+Zv2TLqEW+Uqsdr7Llw0rQzIVderqI6iD1g9taTJGvbias+SNzDYrTqSgpbd3eLEYKTPA5Av0kOqP85f7jUdRqqWFkos4K6KZ0ZyXQW6+3o8bh1nj0vo63uUYecp9oPWCD11hzRGJ+ErYikEjcQUtVSsSptnk9wOJd5HjdZJDdnWRr37bMSv2UzHVysAAOSofTRvNyFS2+G77YHFNAWzLYMjcMytexI7QQR6K14JhKzEsqeLZusoWrlSihCetxeT4Y+Fp3nMahygVVBJsASbk99rW6qSqavZOwgXTlPSiRuIlMb8jkfVi3HjGD/cUv8Rd/FXmhbzUTtXkixCKWgmSYj9UrzbHuFyy38SKuZ0gwn5hZVvoXAfKbqupYyrFWBVlJBBFiCNCCDwINPg3zCRItkVfXJG99mRD9lpB/Gx/vWJW9cfD0WxSdUE5UomUUIRQhFCEUIVVct22bCHCKePvsngLrGPScx+iK0+j49XnuSFdJkGKpq01mK2uRDa91mwrHgedTwNlkHgDlP0jWX0hHmH+C06F+RarUrNT6KEIoQihCr3eb9Kl8V/lWvG9J/wC2/wAPQLYpuqH7xUZSCvRQhTe536R9Bv7Vq9Df7Pgfwlazq/FQdZI0TS+11CKEKb2V+h4r6Na1J/pTeCVl65ihKyU0suEw5kdUXixt959HGrIYnSvDG6lRe4NaXFM+/G2Rs/AExmzkCKHtzEed9EAt3kd9fQqGmbdsY0HoF52qmLWl3ErzyWfBeG/1P6r1bWdc7w9Aq6Tqh4+pTXSqZRQhJvK4l9mSn9loz/Go/vTdF1w8fRLVfVFUHW2sZFCFb3IX+axXz09hrK6R+pq06H6SrQrOT6rjlr2SHw0eJAGeJwpP7j6W77Nlt4ntp/o+Szy3mkq1l2YuSpitdZSKEKzuQ3HETYiC5syCQDqBU5SfTmHqFZ3SLflDvBaFC7MtVwVlLSRQhU3y4xAYjDt1mIj6rXH8xrW6OPyuHas2vGYKrWtBZ6KEK8+Rn4PP+c/sWsav63wWvR9Unukk2ihCpblp2MI8THiVFhOpD2/aS2viVI+qa16CS7C08FmV0dnB3NNXIpLfAOP2Z3H8KN/elukBaUdyYoj/AI/FP9IptFCEUIRQhfCbanhQhc0727Y8rxc09+izWT5i9FNOrQAnvJr0MEezjDVhzyY3kqIq1Uqb3K2v5LjYZibIGyvrplfosT4XzegVTUR7SMtV9O/BICuk68+ttFCEUIRQhV7vOf8AipfFf5VrxvSf+2/w9Atim6ofvFRd6Qur0XouhTm5x/4j6Df2rV6G/wBnwP4StZ1fioO9ZIOSaReu3Qi9F0Kc2Uf+DxX0a1qT/Sm8ErL1zFB3rJumk07lYG5aY9XRX/8AR9g9db/QlNcmY9w/Pt90hWyaMCrDlW3hGJxhjVgYsPeNe9v+YfWAv0b9de9oosEdzqV5mrkL32GgVoclZ/8A5eG/1P6r1nVnXO8PQJ2k6oePqU2UqmUUISjyr/BeI8Yv6qU1RdcPH0S9V1RXP9bixUUIVvchf5rFfPT2GsrpH6mrTofpKtCs5PpN5W3A2ZKD1tGB9dT7AabouuHj6Jer6oqg621iooQrL5DsETiJ59cqRiPuJdg32ZPtFZ/SLvlDe1aFC3MuVx1krSRQhU/y6fncL8x/atavR2jvBZ1fwVY1orORQhXnyM/B5/zn9i1jV/W+C16Pqk90km0UIUHvduzHj4likZkCuHBS19ARbUHTX7BV0ExidcKqWISCxRunuxHgImiieRw75yXK3vYDTKo0sBRNOZTcoiiEYsFOVSrUUIRQhFCEpcqG2fJsBJY2eb3pfpXzn6gbXttTVHHjlHZml6mTBGVz9W4sVFCF8oXV0ZyfbY8qwELk3dRzb9uZNLnvIs30qwamPBKQtuCTHGCmOl1cihCKEJU2zvBJFM8apGQtrEqb6gHqbvrz1b0nLDO6NrW2FtQeQ7VoQ0zXsDiStL8qpf2Ifqt/upX4zP8Axb9j7qzc2cz++CDvTN8XFrw6Lf7q78YnH/i37H3RujOZ+6kt39uSTS5GWMDKTdQQdLdpNO9H9IyTzYHADI6A+6pqKdrGXBKjfyql/Yh+q3+6kR0zP/Fv2Pur9zZzP74I/KqX9iH6rf7qPjM/8W/Y+65ubOZ/fBeot5p2IVY4iSbAZW1J4frVJvS9Q5wa1rST2H3QaSMC5J/fBOUKHKM2XNbpZRpfrtfqr0zGnCMVr8bLNcc8kvbV2lPFMIljiIcjISra3016XEdfrrGqqupinETWtN9Mj78OP3TcUUb2YiTlqsm+m8HkGEaUBTIbJGpBysx7gb2ABa1+rjXoqaHaODfvZZs8uzaXKrvdWxfxGD/6b/iVp7hHzP3/AKWfvruQVrbk7VfFYKGeRUVnz3CAhRldlFgSTwHbWZURiOQtH7ktCB5ewOP7mpyqVaihCUeVf4LxHjF/VSmqLrh4+iXquqK5/rcWKihCt7kL/NYr56ew1ldI/U1adD9JVoVnJ9U5yybypK6YOJgwibNKRwz2IVb9qgm/eQOINa1BCWjGeOiza2YH5Aq0rQWet/YmxpsXKIoELMeJ/VUftMeof+hc6VCSRsbcTlZHG6Q2C6H3T3fTA4ZYENz5zva2dj5xt6gB1ADjWDNKZX4itqKMRtwhTFVKxFCFT/Lp+dwvzH9q1q9HaO8FnV/BVjWis5FCFefIz8Hn/Of2LWNX9b4LXo+qU5v3tY4XAzyq2V8uVCLXzOcqkX7L39BqmnjxyAFXTvwMJSNyT7yYrE4x4552kQQMwBtxDxgHQdhPrpytgjZGC0Wz90pSTPe8hx4K2KzFoIoQihCKEIoQihCo7lj2xzuMECno4dbH572ZvsyjxBrZoI8MeLmsqtfd+HkvW7+6vO7FxU+X3xm5yM/uwXzW7zeRfVXJZ8NQ1vD3/Quxw3gJSBTyRRQhWZyJbXyzS4VjpIvOJ85dGA7ypB+hWd0hHdofyWhQyZlquKspaSKEIoQq93m/SpfFf5VrxvSf+2/w9Atim6ofvFfd3dl8/JqPe01bv7F9PsvXejqPeJc/pGvt+8EVE2zblqU47W2cs8ZTQFfNP7Jtp6LdXYa9NWUjaiLAcuR5LMhlMbr/AHSxurEUxRVhZlVgR6qweiWOZVlrhYgH8J+qcHRXCgKxhom19rqE17n7L/57Djon92/sPT216Loejt/nd4e/4WfWTf8AgPFaOM30Lw4+bD2K4Rowh6nIPvh+afN06hcca9W2ms5jXcVjme7XFvBM2xsfFi4YsSguCMy34qbFWU941B8KUmgDX2cMxp+9yYjkxNu3Qqm+Vrb/AJRjOZU3jw107i5/OH0WC/RPbWzRRYI8R1KyqyXE/COCR6cSa6D5LPgvD/6n9V6w6zrneHoFs0nUjx9SmulUyihCUeVf4LxHjF/VSmqLrh4+iXquqK5/rcWKihCnt2t7sRgVdYMlpCC2Zb8NB1iqJqdkpBcr4p3RiwWztXf/AB86lWnKKeIjAT+IdL7a4ykiZnb7qT6qR3FK9MJdTOwpMCpBxceJex4RMgB8QQG9TVVIJT9BHirYzEPrBV17mbb2ayCHBNHGfiyMrk24nNq5t13bxrHnimBxSZ9v7otWF8RFmJrpZXooQihCp/l0/O4X5j+1a1ejtHeCzq/gqxrRWcihCZt3d+sVgouZh5rJmLdJSTc2vqGHZS8tKyR2JyZiqXxtwhae8e9WJxpXn5LquqoosoPC9hxPeSbXNuNSigZF9IUJZ3yapm5Ev0+T/wCu388VL9IdUO/8FX0PWHuV3VjrVRQhFCEUIRQham19oLh4JJ382NCx77C9h3nhUmML3Bo4qLnYWklcxYiZ5pWc9KSVyxt1s5ubeJNejADW24BYRJc6/NdMbC2YuHw0WH0IjjCnsJt0jbvNz6a87I8veXLcY3C0NXOW8ezDhsVNB1RuQvzTqh9KkGt+J+NgcsWZmB5CjqsVS39g7TOGxMU6397cMbcSODj0qSPTUJWY2FvNWRPwPDl05FIGUMpurAEEdYOoNedItkt4Zr3XEIoQkDeCIvjHVRdmKgD6K14/pBjn1rmtFySPQLXpyGwgn9zTFisTFs3BtI+oQXPa7nQAeJsB2Dwr1fR9EI2thbrxPqVk1M97vcql3M37khxry4hrxYlvfuxTwVwOoKLLb9ntsK356UOjAbqNFkw1JEl3aFXX5EplWdeOUqbcGB4H0f8AnVXnTTN24m42sVsiQ4MHBVrXhRottSGxNnGeUL+qNXPYOzxPD/1TtDSmplDeGp7v7VU8uzbfjwWxyqbzjC4cYWE2lmW2n/Lj4E9xPmj6R6q+g0FMCQbfKF5urnwi3EpJ3T+B9p/Qp2fr2JWHqHqA2DvZisGjxwSZVfUgqDY2tmF+BsAPQKvlp2SEFwS8c74xZqhWYk3JJJ1JPE1cqibr5QuLoPks+C8P/qf1XrDrOud4egWzSdSPH1Ka6VTKKEJR5V/gvEeMX9VKaouuHj6Jeq6orn+txYqKEK1eRfZ8UseJMsUclnS2dFa2h4XFZle9zXNsVpUTWlpuE9bQ3LwMwIbCxC/WihG+sljSbamVujim3QRkWIVS7/bgtgffomMmHJsSfOjJ4BraEHqbTXQ9V9OmqxL8pyKzaimMebdElU4lEA9fZQu3srY5M9/3d1wmLfMW0ilY6k9SMesnqbiTob3rMq6QAY2eIWlTVJJwPVrVmJ9FCFT/AC6fncL8x/atavR2jvBZ1fwVY1orORQhWVye7h4bG4XnpmlD84y9BgBYWtoVOutZ9VVPjfhatCnpmSMxFaPKDyfjBRrPA7vDcK4e2ZCfNN1ABUnThcG3G+k6Wr2pwuGahUUuzGJuiyciX6fJ/wDXb+eKudIdUO/8FFD1h7ld1Y61UUIRQhFCEUIVbcte2ckEeFU6zNmf5qagHxax+ia0Oj47uL+SSrZLNw80icmOy/KNoRXF1ivM30LZf4yv207VvwRHtySdKzFIOxdCVhLZVN8tuyss8OJA0lUo3zk1BPeVNvoVrdHyXaWclm1zMw5VrWgs9FCFffJPtfn8AiE9PDnmj4DWP0ZSF+iaxK2PBKTzzWzSyY4+5OdKJlFCFF4XZlsRLO3FrBO4ZQCfE8P/AHSEVIBUvndqdPsL/vur3S3jDB4qvOVLDY7GTCKHDSnDw6ggaO5GrangAco+l216KjdFG3E45lZNU2SQ2aMkj/kVj/kkvqH305vMX8kpu0vJWvyYTYtIThsXBIgjHvTsNCv7BPavV3afq65lWIy7Gw66rRpsYbheFk2/u+4kzQoWRtbD9U9Y8OyvGdIdGPbJihbcHgOB9luU9S0ts85hTuzcH5Lh2ORncAswQXZjbRV9g6uvStvo+jEEYYdTqf3kkaibG4nhwVKbb2BtPFTyTy4SbM5va2ij9VR3AaV6iOWCNoaHLDkime4uITFu3u7ik2XtCJ8PIskmTIpGrW42peWZhmY4HIK+KJ4ic0jNJ/5F4/5JN9Wm95i/klN2l5I/IvH/ACSb6tG8xfyRu0vJH5F4/wCSTfVo3mL+SN2l5K7OTrBSQ7OgjlQo657q3EXkcj7CDWRVODpSRpl6LUpmlsYB7fVMlLq9FCEo8q/wXiPGL+qlNUXXDx9EvVdUVz/W4sVFCFb3IX+axXz09hrK6R+pq06H6SrQrOT619oYNJonikF0kUqw7iLH099Sa4tIIXHNDhYrmDH4UxSyRN50bsh8VJU+yvRtdiaDzWA9uFxCwV1RX1WIIIJBGoI4g9RB7aF0G2a6Z3Y2kcThIJzbNJGpa3DNaz/xA152ZmB5at6N2JgKlKrU1T/Lp+dwvzH9q1q9HaO8FnV/BVjWis5FCFefIz8Hn/Of2LWNX9b4LXo+qTJvbsw4nBzwKAWdDlB4Zh0k16ukBS8L8Egcr5WY2FqSuTPczFYLFPLOqBGhZBlYE3LIRp4Kacq6lkrAG8/dK01O+NxLuSsys5PIoQihCKEIoQuct/8AbPlWOmkBuinm4/mppcdxOZvpVv00ezjAWLUyY5CVpbB3hxGDLth5AhcAMcqNcC9vPBtx6qnJCyT6gq2SvZ9Jspj3SdpfKf8AtRf7Kq3OH+PmVZvU38vIeyj9t73YvFxiPESh0DBgMiCxAIBuqg8CR6anHTxxm7Rb7qL55Hizj6KDq5UooQnvkd2vzONMJPRxC5fpJdk+zMPEikq6PFHi5J2ifZ+HmrzrGWqihCT+UvenyLDZY2tiJrrH+6P139HAd5HGxpqkg2r89Al6mbZty1VQ/lvtD5XL6x91au6w/wAVm7zLzR+W+0PlcvrH3UbrD/FG8y803cl28uKxGO5uad5E5pzla1rgrY8KVrII2R3aLZpmlme99nFO/J9vWMdh7sQJ47LKvb2OB2N9huOrVOpg2T8tDomqebaNvxSJyib/AE3lJhwkxSOG6sy26bfran9VeA783HSnaWkbgxPGqUqapwdZh0Sr+W+0PlcvrH3UzusP8UvvMvNOG7e8mKfZmPmed2kiyZGNrrfjbSlJYYxMxoGRTUUzzE5xOaT/AMt9ofK5fWPupvdYf4pXeZeaPy32h8rl9Y+6jdYf4o3mXmj8t9ofK5fWPuo3WH+KN5l5q6+TvHSTbPgllcvI2e7HibSOB9gArIqmhspDdP6WnTOLowT2+qY6XV6KEJR5V/gvEeMX9VKaouuHj6Jeq6orn+txYqKEK3uQv81ivnp7DWV0j9TVp0P0lWhWcn0UIXNu/QH+IYq3Dnm9fX9t69BTdU3uWJUW2hsoOrlQihC6D5LUI2Xhr/8AyH0GRyPstWFWH/M7w9FtUvVBNdLJhU/y6fncL8x/atavR2jvBZ1fwVY1orORQhXnyM/B5/zn9i1jV/W+C16Pqk90km0UIRQhJm+u/wAuAmjh5nnSyZ2s+UqCbLplIN7N1jgO2m6ekMrS69ktNUiIgWTFu/tYYrDx4hUZBICQrWuLEjq01tf01RLHs3FpV0b8bQ5SNVqaXd/9s+S4GWQGzsObj7cz6AjvAu30avpo9pIAqZ5MDCVzlW+sTVXhsXkxwfk8RniYzFFMnvjjpEXYWBtodPRWPJWyYjhOS1mUkeEXGa3fcw2d8S//AFZP91Q32bn5BS3SLkj3MNnfEv8A9WT/AHUb7Nz8gjdIuSpLb+zThsTNAb+9uVF+scUPpUg+mtiJ+NgdzWVIzA4tWhU1WsuExLRyJIhs8bB1PepuPtFccA4EFSa7CQV0/srHLPDHMnmyIrjuzC9vEcK849pa4tPBbzXYgCFtVFSXPvKpiGbac4YkhMiqOwZFaw9LE+k1u0YAhFlj1ZJlKU6ZSqKEJ55G/hH/AEX9q0nX9V4p2i6zwSTFMym6sVNrXBINjxGnVThAOqUDiNF4oUUUIT1un8D7T+hSU/XsT0PUPSLTqRRQhFCF0HyWfBeH/wBT+q9YdZ1zvD0C2aTqR4+pTXSqZRQhJ/K01tmTd7Rj/uKf7U3RdcPH0S9V1RVA1trFRQhWxyFTaYtOwxN684PsHrrM6RH0nvWlQHJwVrVmLQWHG4pYo3lc2RFLMewAXNda0uNguEgC5XL+0cWZppJSLGV2cjsLEsR9tekY3C0N5LBe7E4la9dUFmwWEeWRIoxmd2CqO0nQejvrjnBoJKk1pcbBdObHwAggigXURIqX7cotf08a8492NxdzW8xuFoC3KipKneXJ/f8ADDrEbH1sLeytXo76XLNr9QqzrRWeihCvHkXa+z2HZO4/hQ/3rGr+t8Fr0R/x+KfaSTaKELHPMqKzuQqqCzE8AALknuAroBJsFwkAXK5q3q2ycXipcQb2duiD1KNEHjYC/eTXoYY9mwNWHNJtHkrobdjB8zg8PEeKRID45Rm+29YMzsUjj2rajFmAKTqtTVMctO2+cnjwqnowjM/z3GgPgv8AOa1qCKzS88VmVslyGJT3J2X5TjoIiLrnDPpplTpMD3EDL6aaqH4IyUtTsxyALpOvPrcRQhFCFTfLbsjJPFiVGkq5H+cmqk95U2+hWt0fJdpZyWbXMzDlWtaCz0UIVz8i22c+GfDMelA2ZfmOSfsbN9YVkV8dnh/NatE+7MPJWPSCdXPPKd8KYnxT+mlb1J1Lf3isar60pXphLIoQnnkb+Ef9F/atJ1/VeKdous8EjU4kkUIRQhPW6fwPtP6FJT9exPQ9Q9ItOpFFCEUIXQfJZ8F4f/U/qvWHWdc7w9Atmk6kePqU10qmVr4rGxxi8kiIO12C+01INLtAuFwGpVVcrW98E8S4XDyCTph5HU3XQHKobg2pvccLCtKip3NdjcLLPq52kYGlVdWks5FCEx7h7zeQYnnGBaJ1ySKONtCCAdLgj1Ejrqiph2rLcUxTzbN1zorcflL2aFvz5J/ZEUt/DVbfbasrcpuXmFpb1FzVbb+coD44czEpjw9wSDbNIRqM1tAAdcoJ1F78LaFNSCL5jmUjUVRk+UaJJpxJrNg8I8rrHEjO7aBVFyfQPb1Vxzg0XKk1pcbBXZydbhDB+/z2bEkWAGoiB4gHrc8C3oGlyceqqtp8rdPVatPTCP5nap8pJNqMx28GFhF5cTCncXW58Be59FWNie7QFQdI1upVE8oW8K43GGWO/NoojQkWJCknNbquWPfa17cK2qWExR2OqyKmUSPuEtUwl0UITzyb78JgBJFMjNFIwcFLEq1gpuCRcEAcNRbgb6J1dKZbObqnKapEfyu0Vipym7NPGdh4xS/2U1n7lNy8wnt6i5rDiuVPZ6i6vJIexY2B/wC5lH21IUMx7PFcNXEOKr/fXlFkxqGGJOagPna3d7cASNAO4X4ceqnqejEZxHMpKerLxhbkEqbDwPP4mGG1xJIiHwLAN6hc0zI7Cwu5BLxNxPAXT7uFFyQAOJOgrzi3kq7zb/4TCxtklSaaxCxxsG1/eK6KB1317AaahpJHnMWCXkqWMGtyqDxmKeWR5JDmd2LMe0k3P/qttrQ0WCx3OLjcpv5JtqYfD4x3xDiPNEVRm80EspIJ6tBxOnHtpStY98dmi+aao3ta/wCZXdhNpwy/mpopL8Mjq38prHcxzdRZagc06FbdRUl4mmVBmZgo7SQB6zXQCdEE2Vc8q+3sHLgmiWeOSbOhQIwaxB6RJW4Xolhr20/RRSNkuRYJKrkYY7XVNVrLKRQhS2623XwWJSdNbaOv7anzl/uO8CqpohKwtKthlMbrhX5sbe3B4lQY547keYzBXHaCpN/SLjsJrEkp5GHMLYZMx4yKRt8eTfF4rGzYiN8OEkKkB3cNoiqbgRkcQeunYKyOOMNIP74pWakdI8uBUL7kWO+Mwv15Pwqt+IRcj5e6q3F/MI9yLHfGYX68n4VHxCLkfL3RuL+YTJyf7gYnBYvn5ngKc2y2RnJubW0ZALadtL1NWyVmFt1fT0zo3XJS37kWO+Mwv15PwqY+IRcj5e6o3F/MI9yLHfGYX68n4VHxCLkfL3RuL+YR7kWO+Mwv15PwqPiEXI+XujcX8wmbYe4OJhwGMwzPAZMRlyEM+UW45iUBHoBpeSqY6VrxewTEdM5sbmX1Sz7kWO+Mwv15PwqY+IRcj5e6X3F/MI9yLHfGYX68n4VHxCLkfL3RuL+YR7kWO+Mwv15PwqPiEXI+XujcX8wrU3K2Q+EwUWHlKl481yhJXpOzCxIB4EdVZtRIJJC4J+CMxsDSpuqVaq+5R9x8Rj545IWhUJHlPOMwN8xOmVG01p6lqWRNIddKVNO6UggpS9yLG/G4X68n4dNfEIuR8vdLbi/mEe5FjfjcL9eT8Oj4hFyPl7o3F/MI9yLG/G4X68n4dHxCLkfL3RuL+YR7kWN+Nwv15Pw6PiEXI+XujcX8wvo5Icb8bhvryfh0fEIuR8vdc3GTmFtwcjsx8/FRL81Gb2lagekW8GqYoDxKm9m8kOGWxmmllI6lsin0at6mql/SDz9IsrW0TBqbp22PsPD4VcuHhSMHiQOkbcLsek3pNKPle83cbppkbWfSFI1WpooQqQXkgxo/5mF+vJ+FWx8Qi5Hy91lmheeIX33Isb8bhfryfh0fEIuR8vdG4v5hHuRY343C/Xk/Do+IRcj5e6NxfzCPcixvxuF+vJ+HR8Qi5Hy90bi/mEe5FjfjcL9eT8Oj4hFyPl7o3F/MI9yLG/G4X68n4dHxCLkfL3RuL+YR7kWN+Nwv15Pw6PiEXI+XujcX8wj3Isb8bhfryfh0fEIuR8vdG4v5hTu5PJtiMLjI8RO8JSMMQEZySxBUaMgFtSePECqaisZJGWtBzVsFI5j8RKe969mPicJNBGVDyLYFiQvEHUgE/ZSULwx4ceCckaXMICqf3Isb8bhfryfh1p/EIuR8vdZ24v5hHuRY343C/Xk/Do+IRcj5e6NxfzCPcixvxuF+vJ+HR8Qi5Hy90bi/mFM7mcm+KwmNhxEj4cpGWuEZy3SRlFgUA4kddVT1jJIy0A/virYKV8b8RKtWsxPpa5QN35MbheYiKBs6tdyQLC9/NUm+vZTFNKIn4nKmeMyMwhVt7kWN+Nwv15Pw60PiEXI+XukdxfzCPcixvxuF+vJ+HR8Qi5Hy90bi/mEe5FjfjcL9eT8Oj4hFyPl7o3F/MI9yLG/G4X68n4dHxCLkfL3RuL+YR7kON+Mwv15PwqPiEXI+XujcX8wrBxO/AXGeRDCTtPrlAMVmAUtcMzgWygnW3ZxpEU149piFvH2Tpn+fBbNetmb8xTidY4Zufw4JeBsgeynK5BzZTlOh1Brj6VzLEkWPFDZw64AzHBZt0d71x+cxQSqiaF3KWv1KAGJvbXhauT05itcrsUwk0CzbO3jaWaeEYSZXgAL5mitdlzRqCHNyw9A67Vx0Ia0OxDPvXWy3JFtFE4PlBEpmEeCxLHD3MoBiutiQdOc6XA6LfhVjqTDa7hnpr7KDajFewOSm9395YsbA02HDNluDGbK4YC4XU5dbixvbv0NVSwujdhcrI5Q9t2qH2Tv55S8kcOCxDvF565oRl1I/WkAOoPCrX0uAAucM+/2UGT4yQBomPYe0xiYVmVWQMWGV7ZlKMUYGxOoINLyMwOwq1jsQutNd5ojjzgNecEee+lr6HJ25spzeFT2LtntOF1Hatx4OK0t7t802eyCWCVlcHK6ZLEi2YWLAgi46qnBTGYGxChLOIzmFv7S240OF8pbDSkBS7oGjzIo1JPSsdNdCarZEHPwA+qm55DcVlv7MxZliWRo2jLC+VipIB4Xykjh31B7cJte6k03F7KHn3rQ4lsLh4nxEyAmTKVVI7dTOx43IFgD19hq0QHBjcbBQ2oLsLcyjYO90WImfDMjw4mO+aKS1zbiVZSQw6/DUXGtElO5jQ7UHiEMma52HQrRm37C4w4IYSdp72ChorHo57hi4Fsuup7uOlTFLePaYhbx9lDeBjwWzU3sXbJnaVGhkhkhKhlkyHzhdSDGzAj09tUyR4QCDcFWtfckW0UPtzfhcNilwr4aZpJCvN5THZ87ZVsS4tdgR0reqro6UvZjBFvFVvnDX4CM1K7J22ZZngkw8sEiIr2cxkMrFgCDGzDipqp8WFocDceP5VjX3NiLLQw++KTyvFg4XxPN+fIpVYhxsM7HpHQ+aDfiNKmacsaHPNr8OKgJg42Zmt7Yu3hNzyyRPA+HIEiyFdARmDBlJBW3XUJIsNrG9+SkyTFe+VlHYbfLn1kfCYWaeKI2MgKKGIFyEVjmaw14Du6r2GnwkB7gCVETYrlouFn2ZvhFicM+IwyPKY/PiGUSL18GYA6aixN7G1yLVF9O5j8L8u1DZmubduaN0d8oMeH5oMrpxR7ZiDwYWJBF9O7r4i/Z6Z0VroinbJosuyt4zNPNC2HliMFudZ2jyrmGZdVc3uNdOHXaovhwtDr3vpqutlu4ttotTDb5c+JWwmFlxEcRs0gKKGIFyEDG7GxvwH2i8zT4LB7gCVETYr4Rdbm729MONhaXD5mZB0ojYODa6g3OXXqN7cddDaEsDonWd91KOVsgu1ae7W+8OLnkwwjkiljBJD5dcpyuAVY6g/wDmlTlpnRtDr3BUY52vcW8Ubz78Q4OdMO0ckkjgEBMumY5VBLMNSQaIaZ0jS69giSdrHBvErNvNvWMFFHLLh5SrkA5TGcjEEhT0u46i4048K5DBtXFrSuyTbMAkLawW8UbYTyyUGCEqHBkK3ym2U9AnjfRePDTWoOhIfgGZUhIMGM5BaGD3rknjM2HwU8kIvlYtGpe2hKIWuR42v46VN0AacLnAHxURKXC7W5Kb2LtJcTBHOgIWRQwDWuO42JF6qkYWOLTwVjHBwBC0t695YsBEssoYhnCALx1uSfAAE+rtqcMLpXWaoySCMXKlZpSELKpc2uFUjpdgBYga95tVQGdipk5ZJa3c36gxc74bJJDMl+jJl6RUkOBlJ1W3DsuRwNmJaV0bQ/UdipjqGvdh0K3RvC3lnkfk0ubKZM+aPJkDZc/n34/q2zd1Q2I2ePF66qW0+fBZet4t5osG+HSS5OIkCLa3RFwCxv8AqgkeuiKF0gJHBdklDCAeKl8RIVViqlyBcKCAW7gWIHrNVAXOamTYJY3W33THStHFh5lyeezlAFve2gYkkkEaCmJqYxC5IVMU4kNgF63t30XAMolw8zI/myJkKkjiNWBBHeNeq9jRDTGUZEIlnEeoWztTeYw+TjyaWRsTYIqNETmsWI1e1gBcsOiO2oshxXztbvUnS2tlqvDb05p5MPh8O80sKgy2ZFVCeCZmNi/hp38bGws0OcbA6I2tyWgXIWLFb5qmDGNOHmMeZkkXoB4yrmMhgW/bFtL99qk2mJk2dxf1yuuOmwsx2WzsjeqObCNjGR4YFDHM+UkhSQxAQk8QRbieqovgLX7MZldZMHMx6BasG95KQTHCTLh8Q6IkhaO45xgsbOga6qSRrr9ovI0+ZbiFx3rglvY2yKUtsrId44hEyLJk6JdSyj3mS91VlJ0v1j+1Mx23Q4tP7CXffeRbksW5syw4/G4edL4yUSkzBrq17yMqpYZQRZuJ4W0tXZwXRNc0/KLZeS5CQ2RzXfUb5re5C2Hk+IHXzqn1qLew1DpH6x3KVF9J7027C1xu0CP24VPiIVPsIpaTq2ePqmGfW7w9FVuytrTYWTa0sMSv02ViWtkzSOobLY5gCdRcWrSfG14jDj+2CRa9zC8gJ/5J9mxRYBXicuZjnckWysOiUt+7a3fqeBACNa9zpbEaJqlaBHccUnbiLiTjNo+StCr5mvzqsb9N7WysLG/Wb01U4MDMd/DwVEGPG/CrN2RieawUbzmzRQq09/OVggeTN+9qSfG/XWe8YpCG8Tl904w2YMXLNU7tTHNDPhNpZJhK7tJNmikVekxZUV3UK3vTGPonggNarGhzXRZW4Z/vHNZ8hwubJ90y8uLhoMK6m6kuQRwN1Uj1il+j8nOBV1bm1pTtvfIP8MxRvocLJb0xkClIB/mb3j1Tb/oPcpeFSIgAOkEFh3gVUdVIaKreQ17vjM5JkPNE34nWTNe+t7nWtHpHRttM/wAJGi1dded6kI3hwxi89jCWt1i5WT/tg+iuwkbq7F2/v3XJQRUNt2LxtTnPykHM5Oc0y85fL+jm98uvC/ptXWW3T5tP7XHX3rL9yVh7s+U/8QcWEEnPWXIDlKBEy5SRci5bj15qQmwZYNLed05Hjzx81X/KWG/xnA5CA/vGUsCVB55stwCCRfiART1Jbd337fRJ1F94bbs9SmLazYtMJtIzsnOFDzRjBVcgjGfIGJYW6ROp11pdmzL2YdOP3TDsYa6/7ksHIpl8hfL53Ptm+qlvRa321LpC+0HcoUVtn4qQ5S3C4DF81l54xx85ltnMZky9K2uW3ODXTzu+q6TOVt9M/vb/AKVlTlG62q88kbD/AAyK3ENJm8c7H2Wrtb1x8PRcpOqCUeTxSu1NoKn5oLODbhpKBH6bZrd16aqrGFl9cvRLwZSvtpmtHGbElweHwW1cHp7xEZl6gSigsR1o/Bh1E367ibZWyOdDJzNkSRmMCVnipjF7Z8qwO1cTACDIIAy9ajKizC/WAubXrFUtjwSxsdwv+bKRfjje5vG34TDyQMp2alrXDyBvHNcX9BFUV3XHwV1J1QSxydKRtrHKl+bBnBtw0mGT08bemmaq27svrl6Kin691lD48NhHwe04xo804e3WRPLp4tGSv0Ktb/kDoTyHoPyoP+QtlHM+qzb6ks2CxjXzYqeSYX6owYVgH/TUN4s1cg0ewcAB453812c5sdzJ/CceWj4PX/OT+V6UoOt8FfW9X4pa3+d/8G2aBfIUizePNdAfzH0UxTW3h/j6qqovsW+CtDdnJ5Hhub8zmY8vhlFqzpb43X1uU7HbALclt4Lm8tosmUMw6FrBgxDjo6XDXv33vrUXXvmpC3BVjykSLipMTHllbySJVjKRSOvOMRJNmZAVW0YVekRbM1aFLeMNOWZzzGmg80nUDHccgmjkv2x5Rs+O5u8PvTfRtk/gK69t6XrI8Ep7c1bTPxxhJW2913eGTH4W4xEOKxJfLxZVnksw/eXs6x4AFuOcBwjfoQPQJeWEkY2aglMG4u8ox+LWUi0qYQpIBwvzim47iNbdWo7zRUQ7JluF8vsrYJdo6/G35S3yiuuLOKlCzE4d1iiKxSGPLHmGIJkAyC7seJ4RL20xS3jwjLPM5i/Z2/8AaqqfnBdyVl7l7X8qwUMxN2K5X+cvRf1kX8CKz549nIWpyF+NgKReRn9Ix/in80lOV/0M/eSVo/qcnffPZCYvBzRG1wCyH9l0BIP9j3E0nBIY5AUzNGHsIKUeSBmxCc9K2byVPJ4R+yrdNz4kZE6rKgHWaarrMOFvHMqikJcLnhktXb+wMXhsRNtHZsokjkZmkVSGN7nnAVNw4DBuHSGoA0vU45Y3tEUosVB8b2OMkRWXbG8AxuwMRLkVHEiLIF83NzsTFh12IYHXrJ1PGuMh2VUG3/bFddJtKclSO6+zo8RsKLDyyCMShlDEjRueYx6Ei5zAdHr4VXM8sqS4C9vZdhaH04aePulzD7Rx+x3jgxarNgywCnzgADe6NxDDQ5WFtNLcavLIqkFzMnKsPkgID82pyxO5DPjfLvK3WYHo2jXKBlK2sePRJHppQVNo9nhyTJgu/HfNbuwdzosPPJimkkmxEl7ySW0vxyqoAF9B3AWFhpUZKhz2hlrAKTIQ1xdqVF4XcBsPM8uBxj4ZZPOj5tJBa9wBn0Frm1wSL8eNWGrD2gSNvbtVYpy112OsmbZeyBh4mjjdi7lnaV+kzO3F24AnhoLCwApd8mN1z9kw1thYKA2HuIuHlmczmVcSGEyOi2cNcnUcNSeHbV0lUXgC1raKlkAaSb66rPu1uecCZRBiX5qS5CSKGytwDAgjW2h01sOyuS1G1tiGYXY4dnfCclq7E3FfCyySw41w8t894kINze9urUnh21KSqEgAc3TtXGQYCSHarZxW5zPhZMOcXJ7/ACNJNJlXNITl000UAKBYdQtw0qIqLPDsOmgUjDduG+q2N5d1/LMOmHklyhSCWWMXJGi2BPR0uNO2oxT7N+IBEkW0bhK1p9x0lwS4OeZ5FiIMUlgrpYWUdYIsSNRw7wDUhUlsm0aNdVwwBzMDivOzdzZFRIcRjZJ8PEVKQ82iA5DdA7C7OoIBy3A0F9NK6+oaSXNbYniuMhIFnOuOSbqVTCVJ9ywmKOMwkxw8z35wZA8b31a6XUgk2Js3EX7bsipuzA8XHmqDAA/G02K29j7qpFiHxcrmbFPoZGACqLAWRB5osANSTbr1N4vnLmhgFgpMiAdjOZUbLuMTjvLximE17j3tco6OS1r8MulWCq/x7PDkobv8+O+acqUTCTtvbjHFYpMU2KdHjy82FRbLkYunHiQT18aajqsDCwNyKXfT43475qVwuwX8oE8+IabLG0aoURVXOVLGy8SQttarMowYWiysDDiuTdRuC3KOFleTA4gwLJ58ToJI9OFhmVha5/WPHs0qx1TjaBIL246FViDAbsNlJ7J3fEfPtNIcQ+JsJS6gKVAKqgQaBAC2mvE3qt8t7YRa2isay1753UXsvc2TCGRcHi2iikNzG8YkynhdGLCxtYdINwF72qx9QJLGRtyO2yrbAWfQbBbuyt0o8Lh5IcO7LJL587AO7E9ZvYaAmw4C5OpJvB85e4OcMhwUmwhjSG8eK29h7F5jDjDPJz0arkAZAOha2UgaMLaeFRkkxPxgWKmxlm4TmtPdjdCLBrPGpLxTtfI4uFW1shJ84W01qU1Q6QgnUKEcLWAjgVp7M3MfCNIMFi2iikNzHJGJAp4XQllIIGnSzXsL3tU31IkA2jbkcb2UWwFn0GwUhsLdaPBxSJA7c7KbvM4DOzdp4CwubDvPEk3hJOZHAu0HBTZEGCw+6j49xEOBOBlmd4gwZGyqHQ5izWOt73I1GgJ9E96O02gGahu4wYCcl63s3IGOaLNO0aQgiNURdL5b6nj5o8KIakxXsL3RLAJLXOi2N6d1mx0McMuIKqhDMVQdJgCAdToLE6VGGfZOLgFKWHaNsStiDdlDgxgp256NVCqSMpAUAJqv6wtxqJmO02jciu7IYMDswtDZu62Iw0Rggx7CHXKHhV5EB45XzAetTapvnY84nNz7/wB9VFsTmizXZdym9l7KGHwy4eJj0FIDsLksbkuR1ksSx8ape/G/EVa1uFtgtHYG7zYaOZBPzhmdpCzRrfO/nMQDZr6aacKnJKHkG2igyPCCLqO3U3JOAL8zinKyCxVkUi4ByNx4gn08Oy1k1TtbYmqEUGz0Klt29iPhVdTOZVZ2ezIoIZzmY3XqJJNu+qpZA/O1lYxhbxuo/A7lLh8RiJ8NKYjOmUKEBEZJBYrfTq0Uiwv2aVY6pL2hrheyg2ANcXNNrrPs7dgxYJ8EJsysGXOyAm0hJkuL9Im51Pb12qLp8Um0spNiszDdYN1t0WwKSRxYpir6gMinK2gzCx7Bax7vTKaoEpBc1Rih2YIBWpsDcN8G0jQY1wZQM940N7XIOvXqfXUpaoSABzdFGOnwElp1U1hNgtHhGw6ztncuXmZVLEyMzObcL9Kw8BVTpQ5+Ijll3K0Ms3CCtLc3dH/D86pOzxublWRRqBa4Ya8OqpT1G2zIzUYYdnkCvq7szRmYQYxkind3ZGiVyhkJL821xl1PAhh3cbm2abYm5jt9UbNwvZ2RWLFbjRnAjARSNHDe7mwZ3IIYEk2sbgcB1AaAV0VLtptCLlcMAwYBoveF3NC4E4Fp3MYIZHUBXQh+cBBF/wBbWg1BMm0tn/VkNhszBdE+6jztD5ZiefSBs6osSx5mHAyEE5vBco46UCcNB2bbX7fT9K6Yi62M3t2LPDtOc4o4ctHYHVshuRa/DNx6q86yrqDV7uSLDjbsvzWkYoxFtM/ut/HTSrNGqsgWQkaqSRlW/HML3t6O+m53zNmY1pFnX4aWF+f/AEqmNYWEkZjtX3b+0zh4swALE5RfhwJufVR0hVmmixAXJNgiCLaOsUYd5g8ZLrJG4Nyq2sbXBBBPRPD1V1jpsbTcOaeIGmV766LjgyxysQpKnVSobeXaEkCq6FbE5SCpPUTe4I7KzOk6qWmYHstraxHeeaZpomyEhyxYraGIiiSY83IhClgFKkZuGuYi19OHZUJqqphibMbOGVxYgi/ifRSZFG95YLgrJtLazeTriISttLhlvxNraEWIN+2pVNa4UwqISLciO23PguRwjabN6+YTFTtHFJmjIdlBTIQbE9KxzakC54cAeyuxTVL42SXHzEZW4cbG/LPRD2Rhzm2OXG/9LFtXak0eISFSmWTLYlTcZiV/a14X6qpq62eKpbC0izrcNLm3PPyUooWOjLzwXvB7Yfyk4aUKT+qygj9XNqCT1VZDXSCqNNKB2Ed19M+Ci+Buy2jf3gvbba/4wQaZLWv+9x49nV41019q3YcLeev9d65sP8OPj+FKYwsEYoQGAuLi407ritCXFgJYbHt/QqGWxC6XMLtnEPA84MXQNipU6iwJN83fwrFir6mSndOMPy8LHs43TroImyBmefb/AEt/C4+adYmjsgYPnJUsBlIAtqOJ4a9vZTcVTNUNjdHlfFe4uMrDs9fRUujZGXB2ellq7N2liJpJIw0YMd9ch1sbftafbVFNV1M8j4wQMPYc87c8lZJFGxodY59v9L5tTauIhjibo3dekGU3BAF+B7T2VGrramCNjssxmCNDl2/hEUMb3OHLtUnPtQeT88guWAyj946Aeg8fA0++sG7bZnEZDtOVvvqqGxf5MBWtu9j5Z0d2ZBYlQAp42BuelqNeH21R0dUzVMbnuIHAZdgz18vNWVEbI3ABa+ytpTzPImaNeb68hN9SP2xbhVNJV1M8j2XAw9h5kc1OWKONoNjn2/0suPx86QLL0M17MuUkG5IUqQ3Aix9NWVFTUx04lFr6EW1zsCM+5RjjjdIW5rY2VtM4iK6FVlGjAi4B7bXGh8fZV1JVmqhuwgOGvH86FQli2T88wseHxOIeKF1KZpG16ByquVjrr2gdY1sKhHLUyRRuBF3HlkBY9vtnkuubG17gdB28VrYfaU7YloM8Yy36XNnW1urP39tUx1VQ+pdBcZccJ7OF+1TdFGIxJY/f+lM7MaQxjnfPuwOlhoxAt3WtatGmMhj/AMv1XPqfxol5A0O+XTL0UdDtR55njhKqkfnORck8NBcC3H1UnHWPqJnRxWDW6nW/crnQtjYHP1PBfMLtd1xBw82W58x1Fgb6i4JPH26d9cirnsqN3mtfgRx8P3PJDoWmPaM8QsM205xivJw0djwbITbo5uGb0VU+rqBV7uCM+NjyvzUhFHstpY/f+lLYFpczrIVIGXKyi173uCCTqP7itGEzY3NksbWsQLfkpd4ZYFq09p7YKyrBCoaVrXLeat9dbanTXwpaqrnNlEEIu889B+jNWxQAtL36LLL5QhQ51kUsFcBLEAm1xYnQd9Wu3mMtNw4XAOXPjqojZuBytyzWA7UeTEGCHKAgOdyL8NCALjr017+zWnfHy1BghsLak/gd/wCeSlsQyPG/joF4Xa7xYgQTZSGtkdRbjoLi569Khvz4anYTWINrEdvMZ8clLYtfHjZw1CwDbkiYrmZMhTNlzBSNSAR1nrIBqodISx1Wxkta9r2tw7zzClu7XRY26rY3k2w8GURhSeLXF7DgvWOJv6jV3Sdc+nAEYF+N/L75/ZQpoGyXxLPisTKuG50MmcLmPRNjfqAzaeNXSyzMptoCLgX08tfNQa1hlw2y7153d2sZ0bPYOh1tpoeB19I9FR6OrTUMOPJwOf7+6LtRCI3C2hWns3bUs2IMYyqnnDom5XQr18SCDS1NXzT1JjFg3XTO2VuPEFWyQMZHi4r1tXak0eISFSlpMtiVNxmYr+1ra1+qu1dZPFUthaRZ1uGlzbnmuRQsdGXm+XapGAzZnRmQ2UFXCGwJvcFcx6rHj106wz4nNJGgsbceRF/yqXbOwIB7r/0obAbZxEsUsoMQ5oXylDroSdc2mgrMp6+pmhfKMPy8LHPjzTMkETHhuefb/S3Id4h5Nzzr0s2XKOtuOhPAW17teNMs6Vbuu2eM72tzPt6Ko0p2mAHtWbCHEyRiTOiFhdVyEix4XJN9e6roTVSx7S4aTmBb1N1F+yY7DYntusW0tozR4dJbKr6B1ZTxOmmun21VU1M8VMJcgeII/tSjijdIWcOC94TEzskMmaMiQrdQhBAPGxzG9uPDhepxS1DmRyXBDrXFrZHlnnb0XHsjBc2xy7f6UYGCbSObQNwJ70Fvt08aQxCPpQ4uP5Hvl3q+2Kly/c1MbQnUTxXI97V5H/dFsov43+w1p1EjRMy5+kOcewWt+fJLRtOA9tgvGKxEGJRFJJWRiFbhZgO/UHjbTX01CWSmq42tJuHGwPIjv0PL+11rZInEjUeiiMHh5MLi0iVyySa27tbkjqIte4rOhiko6xsTXXa7h/XZz4pl7mzRFxFiEyYXaEcjOiNdkNmFj4dfH0VtxVMUrnMYbkapJ0bmgEjVQ+/H5lP8wfytWZ071Df+X4KYovrPcvu2sQowKgnV0QKO3gfZXa2RooAOYaB5IhaTOewlamKwrR7OysLMSCR2Xa4Hjal5YXRdGYXa3B+5VjXh1TcfuSz7MwypDDiDI2WMFmUsSLFWXor23I+2rqWJrII6guNmi5BJtoRkFCVxc90YGv8ASwbxX8tgsbGyWPZ0zbSl+kr7/Fb/AOv/ALFTp+od4+ikV2csBkxUrmRwCb2AA0tYDt6uNPilbTF1VK7E7M6W+w8tVTtTIBE0WCg9rYSZIopmVQytmLBiTdznuRlFrHTieNZVXDOyJkzgAQb3vncm+eXPtKaiexznMB/RkmxMQJIc44Ml/DTh6K9E2USw4xxF/JZ5aWvwnmkeBJPJGZWOQSdNbCx0Wxvx42Fr9leTjbJuZc0/LizHgM+eq1HFu2AOtsinbY8sbQoYgAtvN7O0eN/Xxr1VG+N8LTELDlyWXMHB5DtVBbr/AKTiPFv5jWT0V/tTePqU3VdUz94KT2rCJJo4zwaOUH05QDT9VG2WZsZ4tf8A/lUROLWFw5j8qG3ciclo382As30iCoHgOkfE1l9GtkJdG/RhJ8dPcpqoLQA4aut9tfZbm4x95f5//wCRTPQXUu7/AMBVV31juWjsHCc5NiBmddT5rEcWPG3GlaCESzTC5HcbcSrZ34GMNvupaZwIYkBuY5YYyeq6lb2/87a0XFogYwG+FzGnvBCXAONzuYJ9VG7WwjYSYYiEdAnpL1C/EfNPV2H0UjVwOophUQj5TqPx3HhyPgr4niZmzfqp/YH6NF8wVr0H+szuCTn6x3eoTZ/wjJ4N7FrLp/8A5N/cfwmpP9YJpNb5SCU9zve5ZYX0ew0+be/tv4V53ob/ABTSQvyOXlf3WhWfMxrxovW1IjJtCMLxQIW7spLG/ot6xXaphl6RY1vCxPZY3/e9ERw05J439l4x0ebaIGYre2q8R0DUZ24ukwL20zH/ABK6w2pr/uqYtm4Mxc4CxbM+YFjc+ao19XqtW1TQGLECb3N7nXQD8fZJSPD7ZWsPyUuz+9bRDPornQnvXL9h0rFk/wAPSYe/Q6HvFvVOt+emsOHumfFYpYwC36zBQBxJY2H3+g1vSzNiALuJAHeUgxhdolnd73rGSxvoWzWv163HrGtYXR94a2SN+pv638xmnqj54WuC9byR85i4Y186wvbqGa9/QATUukmmWsjY3X+/6XKY4YnOKx7ZwvOR4hxxjnPqyoG/sfRUa6ESxSvGrXn7WaD7+ClC/C5rTxb+SsO08zYQTP58jp6lUhfXq30qpqsb6LbP1cR9gCB+T4qUdhNgboAf38Kax7/8CD2pGPWVH961J3//AMAPMN87JZg/z+J/KicZhXjxjRx6DEAjwDeefEWJrOlikirSyPST0Ov2zKYY9roQ53/j+hbOEULtJwNAFAA8ESr4QG9JuA5fhqg/OmB7fyVh3jW+NhFyLiMXBsdXbgeo1V0k3FXRj/j/AOxUqY2gce/0U5gYRDIyZ2YyHOMxJNlCg3J7+Fa0EbYJCzESXZi+ZyAGZ9Eo9xe0G2mSTcCkhw0xRiACudQBqpB1va+nsvXmYGymlkLDlcXHZ6/i17rTeW7VuIdy39rhZMJE8S2VCQ6j9Uka39PWf2hTdYGy0THxCwacxyP/AH6qmK7ZnB2p0TVsvEK8KOCLZRfusNR6DXoKaVskLXjkkJWlryConeTEiTCZ1vlLC1+uzEX8Da47qz+kpWy0Ze3Qkev7ZMUzS2axXzZuGCRQTl3si3KliR0hYZV6jcgVGmhbHFFOXGwGYJJGYtkOd0SPLnujA1UvjtmxTW5xA1uB1B9Y1rSnpYZ+sbf95hLslez6SvuH2dEilFQBW0YdviTqaI6WGNhY1uR17fdDpXuNyV4/wqHmxFzYyA3A149t+N++ubnBs9lh+X946ru2fixXzWTDYCOMllXpEWzElmt2ZmJNu6pR00cZxNGfM3J+5uVF0jnCxK+4fAxozMigM5ux7fu9Fdjp443OcwWJ1Q6RzgATovOL2dHKQZEDW4XJ9lcmpopusbddZK5n0lfMPs2JCCsagjgbXI8CeFcZSwsILWi4Q6V7siV7xeCjlsJFzAcASf7VKWCOYWkF1xkjmfSVgGxYBb3sWBuBc29V6qFDTiww6KW3k5r1PsmF2zsgLdpJv7ak+jge7G5tzzQ2Z7RYFZcRgUdQjrmUcASfv19NTkgjkaGvFwotkc03C8zbPjZQjLdRwBJ+/WuPpontDHC4QJHA3BzXxNmxBDGFsh4rc29tcFLE1hjAyPBdMry7ETmjD7MiS+VAAwsRrYjvB0ojpIYwQ1tgdf8ApDpXu1KMPs6NAwRcobiATb1X09FEdLFGCGC19dUOlc61zovEGyYUbMiBW7QT99Rjo4I3YmNsV10z3CxKyS7OjZ+cZbv23Nx4a6VN1NE5+MjPmuCVwGEHJe3wiEMMos5u1tL+NvCpmFhBFtde1RD3C2eixYfZcSXyJlzCxsTr9tVx0kMd8DbX5KTpXu1KxpsSAcIwPAn76rbQU7cwyykZ5DqV6OyISoXmxlU3AubAnr48alucGENw5DQLm2fe91svh1KZCLqRax109NXmNrmYCMlAOIOIar7DAqqEUWUCwHdQyNrGhjdAuFxJuVqJseENmEYDXve5v670uKGBrsQbnzVhnkItdb9NqpauK2dHIQzoCw4MCQ31lINLy0sUpxOGfPQ/cZqxsr2iwK94XBpHfIoF+J4k+JOp9NTigji+gWv9z3nUrjnudqVgfY8JbOYxmve9zf13qo0UBdjLc+akJngWvkt4U0qlhxWESQZXUMO8ezsquWGOUYXi47VJr3NN2lYIdlRKwYKbr5uZma3hmJt6KpZRwscHAZjS5Jt3XJspmZ5FrrJjNnxy2LoCRwOoI8GGoqc1NFNbG29uPH7jNRZI5n0lGHwMaXyrYtxNyWPix1+2ux08cd8IzPHj9zmh0jnaleYNmxJmyoBmBDanW/G4J1qLKWFl8Ldde1dMrzqUYjZsThVZAQoso1sOzQUSUsMgDXNuBoENle03BXx9lxFAhS6Dgtzb20GkhLAwtyHBAleDe+azJhUGUhRdQQpOpF+Op1qwRMFiBpool7jftWuuyIQ2cJ0r3zXN/XeqRRwB2MNz55qe2fa18kTbIhdizRgsesk/fQ+ige7E5tyhsz2iwK+psqIXITVhYm5uRxte/dXRSQgkhuuXFcMzzxX3C7MijJKIFuLHjr4iuxUkMRuxtkOle7Ur7htmxRliiBcwsQL2P0eFEdLDGSWNtfXl9tEOle7UrF/gsGtksDxAZgp8VBt9lV7hT52ba/AEgfYGylt5Oayz7NidVVkBVRZRrYegVY+lhe0Nc24GgUWyvaSQVjXY0AtaMdE3Gp0PheoiigFrN00XTPIe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6" name="Picture 2" descr="http://www.commerce.gov/sites/default/files/images/2011/december/be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52550"/>
            <a:ext cx="6858000" cy="2584385"/>
          </a:xfrm>
          <a:prstGeom prst="rect">
            <a:avLst/>
          </a:prstGeom>
          <a:noFill/>
        </p:spPr>
      </p:pic>
      <p:sp>
        <p:nvSpPr>
          <p:cNvPr id="7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81000" y="209550"/>
            <a:ext cx="8763000" cy="5143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Cambria" pitchFamily="18" charset="0"/>
                <a:cs typeface="Arial" pitchFamily="34" charset="0"/>
              </a:rPr>
              <a:t>Arts and Cultural Production </a:t>
            </a:r>
            <a:r>
              <a:rPr lang="en-US" sz="2200" b="1" dirty="0" smtClean="0">
                <a:latin typeface="Cambria" pitchFamily="18" charset="0"/>
                <a:cs typeface="Arial" pitchFamily="34" charset="0"/>
              </a:rPr>
              <a:t>as Part </a:t>
            </a:r>
            <a:r>
              <a:rPr lang="en-US" sz="2200" b="1" dirty="0">
                <a:latin typeface="Cambria" pitchFamily="18" charset="0"/>
                <a:cs typeface="Arial" pitchFamily="34" charset="0"/>
              </a:rPr>
              <a:t>of U.S. GDP: </a:t>
            </a:r>
            <a:r>
              <a:rPr lang="en-US" sz="2200" b="1" dirty="0" smtClean="0">
                <a:latin typeface="Cambria" pitchFamily="18" charset="0"/>
                <a:cs typeface="Arial" pitchFamily="34" charset="0"/>
              </a:rPr>
              <a:t>1998-2012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97155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cs typeface="Arial" pitchFamily="34" charset="0"/>
              </a:rPr>
              <a:t>Value added to GDP in 2012: </a:t>
            </a:r>
            <a:r>
              <a:rPr lang="en-US" b="1" i="1" dirty="0" smtClean="0">
                <a:cs typeface="Arial" pitchFamily="34" charset="0"/>
              </a:rPr>
              <a:t>$698 B</a:t>
            </a:r>
            <a:r>
              <a:rPr lang="en-US" i="1" dirty="0" smtClean="0">
                <a:cs typeface="Arial" pitchFamily="34" charset="0"/>
              </a:rPr>
              <a:t>, or </a:t>
            </a:r>
            <a:r>
              <a:rPr lang="en-US" b="1" i="1" dirty="0" smtClean="0">
                <a:cs typeface="Arial" pitchFamily="34" charset="0"/>
              </a:rPr>
              <a:t>4.32%</a:t>
            </a:r>
            <a:endParaRPr lang="en-US" b="1" i="1" dirty="0"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62000" y="1276350"/>
          <a:ext cx="7553324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19151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Arts Participation and Production: What, Who, Why, and How Much?</a:t>
            </a:r>
            <a:endParaRPr lang="en-US" sz="3600" dirty="0"/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3886200" y="2724150"/>
            <a:ext cx="4953000" cy="1371600"/>
          </a:xfrm>
        </p:spPr>
        <p:txBody>
          <a:bodyPr>
            <a:noAutofit/>
          </a:bodyPr>
          <a:lstStyle/>
          <a:p>
            <a:pPr algn="r"/>
            <a:r>
              <a:rPr lang="en-US" sz="1400" b="0" dirty="0" smtClean="0"/>
              <a:t>Sunil Iyengar</a:t>
            </a:r>
          </a:p>
          <a:p>
            <a:pPr algn="r"/>
            <a:r>
              <a:rPr lang="en-US" sz="1400" b="0" dirty="0" smtClean="0"/>
              <a:t>Director, Research &amp; Analysis</a:t>
            </a:r>
          </a:p>
          <a:p>
            <a:pPr algn="r"/>
            <a:r>
              <a:rPr lang="en-US" sz="1400" b="0" dirty="0" smtClean="0"/>
              <a:t>National Endowment for the Arts</a:t>
            </a:r>
          </a:p>
          <a:p>
            <a:pPr algn="r"/>
            <a:endParaRPr lang="en-US" sz="800" b="0" dirty="0" smtClean="0"/>
          </a:p>
          <a:p>
            <a:pPr algn="r"/>
            <a:endParaRPr lang="en-US" sz="800" b="0" dirty="0" smtClean="0"/>
          </a:p>
          <a:p>
            <a:pPr algn="r"/>
            <a:r>
              <a:rPr lang="en-US" sz="1400" b="0" dirty="0" smtClean="0"/>
              <a:t>March 4, 2015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955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Value Added to U.S. GDP by Sector, 2012 </a:t>
            </a:r>
            <a:r>
              <a:rPr lang="en-US" sz="1600" b="1" i="1" dirty="0" smtClean="0">
                <a:latin typeface="Cambria" pitchFamily="18" charset="0"/>
              </a:rPr>
              <a:t>(in billions)</a:t>
            </a:r>
            <a:endParaRPr lang="en-US" sz="1600" b="1" i="1" dirty="0">
              <a:latin typeface="Cambria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219200" y="819150"/>
          <a:ext cx="6172199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14400" y="742950"/>
          <a:ext cx="740664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381000" y="209550"/>
            <a:ext cx="8763000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Cambria" pitchFamily="18" charset="0"/>
                <a:cs typeface="Arial" pitchFamily="34" charset="0"/>
              </a:rPr>
              <a:t>Imports and Exports of Arts and Cultural Goods and Services: 1998-2012</a:t>
            </a:r>
          </a:p>
        </p:txBody>
      </p:sp>
      <p:sp>
        <p:nvSpPr>
          <p:cNvPr id="5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23" t="12500" r="25000" b="15625"/>
          <a:stretch>
            <a:fillRect/>
          </a:stretch>
        </p:blipFill>
        <p:spPr bwMode="auto">
          <a:xfrm>
            <a:off x="1295400" y="514350"/>
            <a:ext cx="645646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1588"/>
            <a:ext cx="762000" cy="274637"/>
          </a:xfrm>
          <a:prstGeom prst="rect">
            <a:avLst/>
          </a:prstGeom>
        </p:spPr>
        <p:txBody>
          <a:bodyPr/>
          <a:lstStyle/>
          <a:p>
            <a:fld id="{D1D9FC43-FCBB-4B61-B80F-B4850E074E7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95" t="11459" r="25000" b="36609"/>
          <a:stretch>
            <a:fillRect/>
          </a:stretch>
        </p:blipFill>
        <p:spPr bwMode="auto">
          <a:xfrm>
            <a:off x="533400" y="514350"/>
            <a:ext cx="7863840" cy="345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955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National Archive of Data on Arts &amp; Culture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704" r="943" b="10053"/>
          <a:stretch>
            <a:fillRect/>
          </a:stretch>
        </p:blipFill>
        <p:spPr bwMode="auto">
          <a:xfrm>
            <a:off x="571500" y="825916"/>
            <a:ext cx="8001000" cy="34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0"/>
            <a:ext cx="7772400" cy="110251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38350"/>
            <a:ext cx="6400800" cy="2057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Contacts: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Laura Scanlan – </a:t>
            </a:r>
            <a:r>
              <a:rPr lang="en-US" dirty="0" smtClean="0">
                <a:hlinkClick r:id="rId2"/>
              </a:rPr>
              <a:t>scanlanl@arts.gov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Sunil Iyengar – </a:t>
            </a:r>
            <a:r>
              <a:rPr lang="en-US" dirty="0" smtClean="0">
                <a:hlinkClick r:id="rId3"/>
              </a:rPr>
              <a:t>iyengars@arts.gov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191000" y="1657350"/>
            <a:ext cx="4495800" cy="144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b="1" dirty="0" smtClean="0"/>
              <a:t>Goal</a:t>
            </a:r>
            <a:r>
              <a:rPr lang="en-US" sz="2000" dirty="0" smtClean="0"/>
              <a:t>: Promote Public Knowledge and Understanding about the Contributions of the Arts </a:t>
            </a:r>
          </a:p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u="sng" dirty="0" smtClean="0"/>
          </a:p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u="sng" dirty="0" smtClean="0"/>
          </a:p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 smtClean="0"/>
          </a:p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 smtClean="0"/>
          </a:p>
          <a:p>
            <a:pPr marL="27432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000" dirty="0"/>
          </a:p>
        </p:txBody>
      </p:sp>
      <p:pic>
        <p:nvPicPr>
          <p:cNvPr id="8" name="Picture 7" descr="aug31_HAW cover_P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95351"/>
            <a:ext cx="2895600" cy="37472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/>
              </a:rPr>
              <a:t>NEA Strategic Plan for Research</a:t>
            </a:r>
            <a:endParaRPr lang="en-US" sz="2800" b="1" dirty="0">
              <a:effectLst/>
            </a:endParaRPr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2865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President’s Budget for FY 2016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13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ambria" pitchFamily="18" charset="0"/>
              </a:rPr>
              <a:t>From OMB </a:t>
            </a:r>
            <a:r>
              <a:rPr lang="en-US" sz="2400" b="1" i="1" dirty="0" smtClean="0">
                <a:latin typeface="Cambria" pitchFamily="18" charset="0"/>
              </a:rPr>
              <a:t>Analytical Perspectives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“</a:t>
            </a:r>
            <a:r>
              <a:rPr lang="en-US" sz="2400" b="1" dirty="0" smtClean="0"/>
              <a:t>[N]</a:t>
            </a:r>
            <a:r>
              <a:rPr lang="en-US" sz="2400" b="1" dirty="0" err="1" smtClean="0"/>
              <a:t>ew</a:t>
            </a:r>
            <a:r>
              <a:rPr lang="en-US" sz="2400" b="1" dirty="0" smtClean="0"/>
              <a:t> modes of cultural engagement have emerged</a:t>
            </a:r>
            <a:r>
              <a:rPr lang="en-US" sz="2400" dirty="0" smtClean="0"/>
              <a:t>, such as consumption of entertainment and new kinds of media via the internet and electronic devices.....”</a:t>
            </a:r>
          </a:p>
        </p:txBody>
      </p:sp>
      <p:sp>
        <p:nvSpPr>
          <p:cNvPr id="5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7924800" cy="742950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NEA’s Survey of Public Participation in the Arts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7" name="Picture 6" descr="2012-sppa-jan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895350"/>
            <a:ext cx="2826330" cy="3657600"/>
          </a:xfrm>
          <a:prstGeom prst="rect">
            <a:avLst/>
          </a:prstGeom>
        </p:spPr>
      </p:pic>
      <p:sp>
        <p:nvSpPr>
          <p:cNvPr id="6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SPPA: Historical Narrative</a:t>
            </a:r>
            <a:endParaRPr lang="en-US" sz="28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71600" y="1123950"/>
          <a:ext cx="5943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676400" y="4095750"/>
            <a:ext cx="571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/>
          <p:nvPr/>
        </p:nvGrpSpPr>
        <p:grpSpPr>
          <a:xfrm>
            <a:off x="1219200" y="4095747"/>
            <a:ext cx="6172200" cy="584781"/>
            <a:chOff x="457200" y="6019799"/>
            <a:chExt cx="6172200" cy="779710"/>
          </a:xfrm>
        </p:grpSpPr>
        <p:sp>
          <p:nvSpPr>
            <p:cNvPr id="10" name="TextBox 25"/>
            <p:cNvSpPr txBox="1"/>
            <p:nvPr/>
          </p:nvSpPr>
          <p:spPr>
            <a:xfrm>
              <a:off x="457200" y="6019799"/>
              <a:ext cx="990600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 smtClean="0"/>
                <a:t>0   	</a:t>
              </a:r>
              <a:endParaRPr lang="en-US" sz="1600" dirty="0"/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2590800" y="6019799"/>
              <a:ext cx="990600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 smtClean="0"/>
                <a:t>20   	</a:t>
              </a:r>
              <a:endParaRPr lang="en-US" sz="1600" dirty="0"/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3581400" y="6019799"/>
              <a:ext cx="990600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 smtClean="0"/>
                <a:t>30   	</a:t>
              </a:r>
              <a:endParaRPr lang="en-US" sz="1600" dirty="0"/>
            </a:p>
          </p:txBody>
        </p:sp>
        <p:sp>
          <p:nvSpPr>
            <p:cNvPr id="15" name="TextBox 25"/>
            <p:cNvSpPr txBox="1"/>
            <p:nvPr/>
          </p:nvSpPr>
          <p:spPr>
            <a:xfrm>
              <a:off x="4572000" y="6019801"/>
              <a:ext cx="990600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 smtClean="0"/>
                <a:t>40   	</a:t>
              </a:r>
              <a:endParaRPr lang="en-US" sz="1600" dirty="0"/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5638800" y="6019807"/>
              <a:ext cx="990600" cy="77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 smtClean="0"/>
                <a:t>50   	</a:t>
              </a:r>
              <a:endParaRPr lang="en-US" sz="1600" dirty="0"/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1524000" y="6019804"/>
              <a:ext cx="990600" cy="77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dirty="0" smtClean="0"/>
                <a:t>  10   	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80010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 of U.S. Adults Who Attended at Least One “Benchmark” Arts Event</a:t>
            </a:r>
            <a:endParaRPr lang="en-US" sz="1600" dirty="0"/>
          </a:p>
        </p:txBody>
      </p:sp>
      <p:sp>
        <p:nvSpPr>
          <p:cNvPr id="20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Percent of U.S. Adults Who…</a:t>
            </a:r>
            <a:endParaRPr lang="en-US" sz="2800" dirty="0"/>
          </a:p>
        </p:txBody>
      </p:sp>
      <p:grpSp>
        <p:nvGrpSpPr>
          <p:cNvPr id="3" name="Group 5"/>
          <p:cNvGrpSpPr/>
          <p:nvPr/>
        </p:nvGrpSpPr>
        <p:grpSpPr>
          <a:xfrm>
            <a:off x="304800" y="1047750"/>
            <a:ext cx="2590800" cy="2863655"/>
            <a:chOff x="-777765" y="1828800"/>
            <a:chExt cx="3597165" cy="4452093"/>
          </a:xfrm>
        </p:grpSpPr>
        <p:sp>
          <p:nvSpPr>
            <p:cNvPr id="7" name="TextBox 6"/>
            <p:cNvSpPr txBox="1"/>
            <p:nvPr/>
          </p:nvSpPr>
          <p:spPr>
            <a:xfrm>
              <a:off x="-777765" y="5563147"/>
              <a:ext cx="3597165" cy="71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Created, practiced, performed, or edited/remixed art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48770" y="4797127"/>
              <a:ext cx="3030997" cy="71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Used electronic media to email, post, or share art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48770" y="4031109"/>
              <a:ext cx="3030997" cy="71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Attended any live visual or performing arts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37172" y="3392760"/>
              <a:ext cx="2819400" cy="43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Read books or literature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7172" y="2658071"/>
              <a:ext cx="2819400" cy="43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Went to the movies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828800"/>
              <a:ext cx="2819400" cy="71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Used electronic media to view or listen to art</a:t>
              </a:r>
              <a:endParaRPr lang="en-US" sz="1200" dirty="0"/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2057400" y="895351"/>
            <a:ext cx="6858000" cy="3610293"/>
            <a:chOff x="2057400" y="1447800"/>
            <a:chExt cx="6858000" cy="5487088"/>
          </a:xfrm>
        </p:grpSpPr>
        <p:graphicFrame>
          <p:nvGraphicFramePr>
            <p:cNvPr id="14" name="Chart 13"/>
            <p:cNvGraphicFramePr/>
            <p:nvPr/>
          </p:nvGraphicFramePr>
          <p:xfrm>
            <a:off x="2667000" y="1447800"/>
            <a:ext cx="5791200" cy="4709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27"/>
            <p:cNvGrpSpPr/>
            <p:nvPr/>
          </p:nvGrpSpPr>
          <p:grpSpPr>
            <a:xfrm>
              <a:off x="2057400" y="5943598"/>
              <a:ext cx="6484777" cy="991290"/>
              <a:chOff x="1371600" y="6087034"/>
              <a:chExt cx="7061201" cy="991290"/>
            </a:xfrm>
          </p:grpSpPr>
          <p:sp>
            <p:nvSpPr>
              <p:cNvPr id="17" name="TextBox 25"/>
              <p:cNvSpPr txBox="1"/>
              <p:nvPr/>
            </p:nvSpPr>
            <p:spPr>
              <a:xfrm>
                <a:off x="1371600" y="6096002"/>
                <a:ext cx="1066800" cy="98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0   	</a:t>
                </a:r>
                <a:endParaRPr lang="en-US" sz="1800" dirty="0"/>
              </a:p>
            </p:txBody>
          </p:sp>
          <p:sp>
            <p:nvSpPr>
              <p:cNvPr id="18" name="TextBox 25"/>
              <p:cNvSpPr txBox="1"/>
              <p:nvPr/>
            </p:nvSpPr>
            <p:spPr>
              <a:xfrm>
                <a:off x="3279986" y="6087034"/>
                <a:ext cx="699450" cy="982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20   	</a:t>
                </a:r>
                <a:endParaRPr lang="en-US" sz="1800" dirty="0"/>
              </a:p>
            </p:txBody>
          </p:sp>
          <p:sp>
            <p:nvSpPr>
              <p:cNvPr id="19" name="TextBox 25"/>
              <p:cNvSpPr txBox="1"/>
              <p:nvPr/>
            </p:nvSpPr>
            <p:spPr>
              <a:xfrm>
                <a:off x="4026748" y="6087036"/>
                <a:ext cx="829733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30   	</a:t>
                </a:r>
                <a:endParaRPr lang="en-US" sz="1800" dirty="0"/>
              </a:p>
            </p:txBody>
          </p:sp>
          <p:sp>
            <p:nvSpPr>
              <p:cNvPr id="20" name="TextBox 25"/>
              <p:cNvSpPr txBox="1"/>
              <p:nvPr/>
            </p:nvSpPr>
            <p:spPr>
              <a:xfrm>
                <a:off x="6101080" y="6087036"/>
                <a:ext cx="855261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60   	</a:t>
                </a:r>
                <a:endParaRPr lang="en-US" sz="1800" dirty="0"/>
              </a:p>
            </p:txBody>
          </p:sp>
          <p:sp>
            <p:nvSpPr>
              <p:cNvPr id="21" name="TextBox 25"/>
              <p:cNvSpPr txBox="1"/>
              <p:nvPr/>
            </p:nvSpPr>
            <p:spPr>
              <a:xfrm>
                <a:off x="5437293" y="6087036"/>
                <a:ext cx="873455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50   	</a:t>
                </a:r>
                <a:endParaRPr lang="en-US" sz="1800" dirty="0"/>
              </a:p>
            </p:txBody>
          </p:sp>
          <p:sp>
            <p:nvSpPr>
              <p:cNvPr id="22" name="TextBox 25"/>
              <p:cNvSpPr txBox="1"/>
              <p:nvPr/>
            </p:nvSpPr>
            <p:spPr>
              <a:xfrm>
                <a:off x="2367280" y="6087036"/>
                <a:ext cx="948807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10   	</a:t>
                </a:r>
                <a:endParaRPr lang="en-US" sz="1800" dirty="0"/>
              </a:p>
            </p:txBody>
          </p:sp>
          <p:sp>
            <p:nvSpPr>
              <p:cNvPr id="23" name="TextBox 25"/>
              <p:cNvSpPr txBox="1"/>
              <p:nvPr/>
            </p:nvSpPr>
            <p:spPr>
              <a:xfrm>
                <a:off x="7013787" y="6087036"/>
                <a:ext cx="762000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70   	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594601" y="6087036"/>
                <a:ext cx="838200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  80   	</a:t>
                </a:r>
                <a:endParaRPr lang="en-US" sz="1800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773507" y="6087036"/>
                <a:ext cx="762000" cy="98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800" dirty="0" smtClean="0"/>
                  <a:t>40   	</a:t>
                </a:r>
                <a:endParaRPr lang="en-US" sz="1800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2895600" y="5867400"/>
              <a:ext cx="6019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Technology Enables Arts Creation</a:t>
            </a:r>
            <a:endParaRPr lang="en-US" sz="28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19200" y="1276350"/>
          <a:ext cx="662940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0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Among adults who created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visual art and/or music in 2012,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percent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ho used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electronic media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Content Placeholder 3"/>
          <p:cNvGraphicFramePr>
            <a:graphicFrameLocks/>
          </p:cNvGraphicFramePr>
          <p:nvPr/>
        </p:nvGraphicFramePr>
        <p:xfrm>
          <a:off x="2438400" y="2114550"/>
          <a:ext cx="4572000" cy="18466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Visual Art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Music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45.6%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28.4%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38.3%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41.5%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121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49.7%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24.9%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1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66.0%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48.1%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121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49.3%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13.6%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33400" y="2419350"/>
          <a:ext cx="1828800" cy="167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292705"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Hispanic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races/ethnicities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11"/>
          <p:cNvSpPr txBox="1">
            <a:spLocks/>
          </p:cNvSpPr>
          <p:nvPr/>
        </p:nvSpPr>
        <p:spPr>
          <a:xfrm>
            <a:off x="228600" y="473154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A3B35-88E7-46D2-926B-CB7FB26F14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26692</TotalTime>
  <Words>1057</Words>
  <Application>Microsoft Office PowerPoint</Application>
  <PresentationFormat>On-screen Show (16:9)</PresentationFormat>
  <Paragraphs>233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Custom Design</vt:lpstr>
      <vt:lpstr>NEA’s latest research -- breaking down the data  for State Arts Agencies and Regional Arts Organizations </vt:lpstr>
      <vt:lpstr>Today’s presenters</vt:lpstr>
      <vt:lpstr> Arts Participation and Production: What, Who, Why, and How Much?</vt:lpstr>
      <vt:lpstr>NEA Strategic Plan for Research</vt:lpstr>
      <vt:lpstr>President’s Budget for FY 2016</vt:lpstr>
      <vt:lpstr>  NEA’s Survey of Public Participation in the Arts  </vt:lpstr>
      <vt:lpstr>SPPA: Historical Narrative</vt:lpstr>
      <vt:lpstr>Percent of U.S. Adults Who…</vt:lpstr>
      <vt:lpstr>Technology Enables Arts Creation</vt:lpstr>
      <vt:lpstr>Percent of U.S. Adults Who Reported Ever Taking an Arts Class or Lesson: 2002/2012</vt:lpstr>
      <vt:lpstr>Slide 11</vt:lpstr>
      <vt:lpstr>Slide 12</vt:lpstr>
      <vt:lpstr>Selected Regional Findings: Arts Attendance</vt:lpstr>
      <vt:lpstr>Selected Regional Findings: Arts Creation</vt:lpstr>
      <vt:lpstr>Selected State Findings:  Arts Attendance</vt:lpstr>
      <vt:lpstr>Selected State Findings:  Arts Attendance</vt:lpstr>
      <vt:lpstr>Slide 17</vt:lpstr>
      <vt:lpstr>Slide 18</vt:lpstr>
      <vt:lpstr>   </vt:lpstr>
      <vt:lpstr>   </vt:lpstr>
      <vt:lpstr>   </vt:lpstr>
      <vt:lpstr>   </vt:lpstr>
      <vt:lpstr>   </vt:lpstr>
      <vt:lpstr>   </vt:lpstr>
      <vt:lpstr>   </vt:lpstr>
      <vt:lpstr>   </vt:lpstr>
      <vt:lpstr>Additional Resources</vt:lpstr>
      <vt:lpstr>U.S. Arts and Cultural Production Satellite Account</vt:lpstr>
      <vt:lpstr>Slide 29</vt:lpstr>
      <vt:lpstr>Slide 30</vt:lpstr>
      <vt:lpstr>Slide 31</vt:lpstr>
      <vt:lpstr>Slide 32</vt:lpstr>
      <vt:lpstr>Slide 33</vt:lpstr>
      <vt:lpstr>Slide 34</vt:lpstr>
      <vt:lpstr>Q&amp;A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Kelli Rogowski</dc:creator>
  <cp:lastModifiedBy>Sally Gifford</cp:lastModifiedBy>
  <cp:revision>289</cp:revision>
  <dcterms:created xsi:type="dcterms:W3CDTF">2014-12-12T22:29:16Z</dcterms:created>
  <dcterms:modified xsi:type="dcterms:W3CDTF">2015-03-04T21:05:24Z</dcterms:modified>
</cp:coreProperties>
</file>